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Inter SemiBold"/>
      <p:regular r:id="rId24"/>
      <p:bold r:id="rId25"/>
    </p:embeddedFont>
    <p:embeddedFont>
      <p:font typeface="Inter Light"/>
      <p:regular r:id="rId26"/>
      <p:bold r:id="rId27"/>
    </p:embeddedFont>
    <p:embeddedFont>
      <p:font typeface="Inter"/>
      <p:regular r:id="rId28"/>
      <p:bold r:id="rId29"/>
    </p:embeddedFont>
    <p:embeddedFont>
      <p:font typeface="Inter Medium"/>
      <p:regular r:id="rId30"/>
      <p:bold r:id="rId31"/>
    </p:embeddedFont>
    <p:embeddedFont>
      <p:font typeface="Inter Black"/>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InterSemiBold-regular.fntdata"/><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InterLight-regular.fntdata"/><Relationship Id="rId25" Type="http://schemas.openxmlformats.org/officeDocument/2006/relationships/font" Target="fonts/InterSemiBold-bold.fntdata"/><Relationship Id="rId28" Type="http://schemas.openxmlformats.org/officeDocument/2006/relationships/font" Target="fonts/Inter-regular.fntdata"/><Relationship Id="rId27" Type="http://schemas.openxmlformats.org/officeDocument/2006/relationships/font" Target="fonts/InterLight-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Inter-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InterMedium-bold.fntdata"/><Relationship Id="rId30" Type="http://schemas.openxmlformats.org/officeDocument/2006/relationships/font" Target="fonts/InterMedium-regular.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InterBlack-bold.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5.png>
</file>

<file path=ppt/media/image26.png>
</file>

<file path=ppt/media/image27.png>
</file>

<file path=ppt/media/image29.png>
</file>

<file path=ppt/media/image3.png>
</file>

<file path=ppt/media/image30.png>
</file>

<file path=ppt/media/image33.png>
</file>

<file path=ppt/media/image35.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5eb7d159ea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5eb7d159ea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5eb7d159ea_3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5eb7d159ea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5eb7d159ea_3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15eb7d159ea_3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acf87e4af0_0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2acf87e4af0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2aa4504a64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2aa4504a64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15eb7d159ea_3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15eb7d159ea_3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15eb7d159ea_3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15eb7d159ea_3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15eb7d159ea_3_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15eb7d159ea_3_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15eb7d159ea_3_1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 name="Google Shape;712;g15eb7d159ea_3_1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aa4504a64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aa4504a6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5eb7d159ea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5eb7d159ea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acf87e4af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acf87e4af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acf87e4af0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acf87e4af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acf87e4af0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acf87e4af0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aa4504a64c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aa4504a64c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5eb7d159ea_3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5eb7d159ea_3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5eb7d159ea_3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5eb7d159ea_3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4.png"/><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6" name="Google Shape;56;p14"/>
          <p:cNvSpPr txBox="1"/>
          <p:nvPr>
            <p:ph type="ctrTitle"/>
          </p:nvPr>
        </p:nvSpPr>
        <p:spPr>
          <a:xfrm>
            <a:off x="311700" y="1156200"/>
            <a:ext cx="4117200" cy="20526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Font typeface="Inter Black"/>
              <a:buNone/>
              <a:defRPr b="0" sz="3500">
                <a:latin typeface="Inter Black"/>
                <a:ea typeface="Inter Black"/>
                <a:cs typeface="Inter Black"/>
                <a:sym typeface="Inter Black"/>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57" name="Google Shape;57;p14"/>
          <p:cNvSpPr txBox="1"/>
          <p:nvPr>
            <p:ph idx="1" type="subTitle"/>
          </p:nvPr>
        </p:nvSpPr>
        <p:spPr>
          <a:xfrm>
            <a:off x="311700" y="2889725"/>
            <a:ext cx="3896700" cy="792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666666"/>
              </a:buClr>
              <a:buSzPts val="1700"/>
              <a:buFont typeface="Inter SemiBold"/>
              <a:buNone/>
              <a:defRPr sz="1700">
                <a:solidFill>
                  <a:srgbClr val="666666"/>
                </a:solidFill>
                <a:latin typeface="Inter SemiBold"/>
                <a:ea typeface="Inter SemiBold"/>
                <a:cs typeface="Inter SemiBold"/>
                <a:sym typeface="Inter SemiBold"/>
              </a:defRPr>
            </a:lvl1pPr>
            <a:lvl2pPr lvl="1"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2pPr>
            <a:lvl3pPr lvl="2"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3pPr>
            <a:lvl4pPr lvl="3"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4pPr>
            <a:lvl5pPr lvl="4"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5pPr>
            <a:lvl6pPr lvl="5"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6pPr>
            <a:lvl7pPr lvl="6"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7pPr>
            <a:lvl8pPr lvl="7"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8pPr>
            <a:lvl9pPr lvl="8"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9pPr>
          </a:lstStyle>
          <a:p/>
        </p:txBody>
      </p:sp>
      <p:grpSp>
        <p:nvGrpSpPr>
          <p:cNvPr id="58" name="Google Shape;58;p14"/>
          <p:cNvGrpSpPr/>
          <p:nvPr/>
        </p:nvGrpSpPr>
        <p:grpSpPr>
          <a:xfrm>
            <a:off x="4428950" y="0"/>
            <a:ext cx="4715052" cy="5103374"/>
            <a:chOff x="4428950" y="0"/>
            <a:chExt cx="4715052" cy="5103374"/>
          </a:xfrm>
        </p:grpSpPr>
        <p:pic>
          <p:nvPicPr>
            <p:cNvPr id="59" name="Google Shape;59;p14"/>
            <p:cNvPicPr preferRelativeResize="0"/>
            <p:nvPr/>
          </p:nvPicPr>
          <p:blipFill rotWithShape="1">
            <a:blip r:embed="rId2">
              <a:alphaModFix/>
            </a:blip>
            <a:srcRect b="0" l="64633" r="2375" t="0"/>
            <a:stretch/>
          </p:blipFill>
          <p:spPr>
            <a:xfrm>
              <a:off x="7188401" y="32700"/>
              <a:ext cx="1955601" cy="5070674"/>
            </a:xfrm>
            <a:prstGeom prst="rect">
              <a:avLst/>
            </a:prstGeom>
            <a:noFill/>
            <a:ln>
              <a:noFill/>
            </a:ln>
          </p:spPr>
        </p:pic>
        <p:pic>
          <p:nvPicPr>
            <p:cNvPr id="60" name="Google Shape;60;p14"/>
            <p:cNvPicPr preferRelativeResize="0"/>
            <p:nvPr/>
          </p:nvPicPr>
          <p:blipFill rotWithShape="1">
            <a:blip r:embed="rId3">
              <a:alphaModFix/>
            </a:blip>
            <a:srcRect b="0" l="8550" r="0" t="0"/>
            <a:stretch/>
          </p:blipFill>
          <p:spPr>
            <a:xfrm>
              <a:off x="4428950" y="0"/>
              <a:ext cx="2671900" cy="5070702"/>
            </a:xfrm>
            <a:prstGeom prst="rect">
              <a:avLst/>
            </a:prstGeom>
            <a:noFill/>
            <a:ln>
              <a:noFill/>
            </a:ln>
          </p:spPr>
        </p:pic>
      </p:grpSp>
      <p:pic>
        <p:nvPicPr>
          <p:cNvPr id="61" name="Google Shape;61;p14"/>
          <p:cNvPicPr preferRelativeResize="0"/>
          <p:nvPr/>
        </p:nvPicPr>
        <p:blipFill>
          <a:blip r:embed="rId4">
            <a:alphaModFix/>
          </a:blip>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out picture">
  <p:cSld name="TITLE_1">
    <p:spTree>
      <p:nvGrpSpPr>
        <p:cNvPr id="62" name="Shape 62"/>
        <p:cNvGrpSpPr/>
        <p:nvPr/>
      </p:nvGrpSpPr>
      <p:grpSpPr>
        <a:xfrm>
          <a:off x="0" y="0"/>
          <a:ext cx="0" cy="0"/>
          <a:chOff x="0" y="0"/>
          <a:chExt cx="0" cy="0"/>
        </a:xfrm>
      </p:grpSpPr>
      <p:sp>
        <p:nvSpPr>
          <p:cNvPr id="63" name="Google Shape;6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15"/>
          <p:cNvSpPr txBox="1"/>
          <p:nvPr>
            <p:ph type="ctrTitle"/>
          </p:nvPr>
        </p:nvSpPr>
        <p:spPr>
          <a:xfrm>
            <a:off x="311700" y="1156200"/>
            <a:ext cx="4117200" cy="20526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Font typeface="Inter Black"/>
              <a:buNone/>
              <a:defRPr b="0" sz="3500">
                <a:latin typeface="Inter Black"/>
                <a:ea typeface="Inter Black"/>
                <a:cs typeface="Inter Black"/>
                <a:sym typeface="Inter Black"/>
              </a:defRPr>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65" name="Google Shape;65;p15"/>
          <p:cNvSpPr txBox="1"/>
          <p:nvPr>
            <p:ph idx="1" type="subTitle"/>
          </p:nvPr>
        </p:nvSpPr>
        <p:spPr>
          <a:xfrm>
            <a:off x="311700" y="2889725"/>
            <a:ext cx="3896700" cy="792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666666"/>
              </a:buClr>
              <a:buSzPts val="1700"/>
              <a:buFont typeface="Inter SemiBold"/>
              <a:buNone/>
              <a:defRPr sz="1700">
                <a:solidFill>
                  <a:srgbClr val="666666"/>
                </a:solidFill>
                <a:latin typeface="Inter SemiBold"/>
                <a:ea typeface="Inter SemiBold"/>
                <a:cs typeface="Inter SemiBold"/>
                <a:sym typeface="Inter SemiBold"/>
              </a:defRPr>
            </a:lvl1pPr>
            <a:lvl2pPr lvl="1"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2pPr>
            <a:lvl3pPr lvl="2"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3pPr>
            <a:lvl4pPr lvl="3"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4pPr>
            <a:lvl5pPr lvl="4"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5pPr>
            <a:lvl6pPr lvl="5"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6pPr>
            <a:lvl7pPr lvl="6"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7pPr>
            <a:lvl8pPr lvl="7"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8pPr>
            <a:lvl9pPr lvl="8" rtl="0">
              <a:lnSpc>
                <a:spcPct val="100000"/>
              </a:lnSpc>
              <a:spcBef>
                <a:spcPts val="0"/>
              </a:spcBef>
              <a:spcAft>
                <a:spcPts val="0"/>
              </a:spcAft>
              <a:buSzPts val="1700"/>
              <a:buFont typeface="Inter SemiBold"/>
              <a:buNone/>
              <a:defRPr sz="1700">
                <a:latin typeface="Inter SemiBold"/>
                <a:ea typeface="Inter SemiBold"/>
                <a:cs typeface="Inter SemiBold"/>
                <a:sym typeface="Inter SemiBold"/>
              </a:defRPr>
            </a:lvl9pPr>
          </a:lstStyle>
          <a:p/>
        </p:txBody>
      </p:sp>
      <p:pic>
        <p:nvPicPr>
          <p:cNvPr id="66" name="Google Shape;66;p15"/>
          <p:cNvPicPr preferRelativeResize="0"/>
          <p:nvPr/>
        </p:nvPicPr>
        <p:blipFill>
          <a:blip r:embed="rId2">
            <a:alphaModFix/>
          </a:blip>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7" name="Shape 67"/>
        <p:cNvGrpSpPr/>
        <p:nvPr/>
      </p:nvGrpSpPr>
      <p:grpSpPr>
        <a:xfrm>
          <a:off x="0" y="0"/>
          <a:ext cx="0" cy="0"/>
          <a:chOff x="0" y="0"/>
          <a:chExt cx="0" cy="0"/>
        </a:xfrm>
      </p:grpSpPr>
      <p:sp>
        <p:nvSpPr>
          <p:cNvPr id="68" name="Google Shape;68;p16"/>
          <p:cNvSpPr/>
          <p:nvPr/>
        </p:nvSpPr>
        <p:spPr>
          <a:xfrm>
            <a:off x="0" y="0"/>
            <a:ext cx="9175200" cy="5159100"/>
          </a:xfrm>
          <a:prstGeom prst="rect">
            <a:avLst/>
          </a:prstGeom>
          <a:solidFill>
            <a:srgbClr val="FD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4D04C4"/>
              </a:buClr>
              <a:buSzPts val="3300"/>
              <a:buFont typeface="Inter Black"/>
              <a:buNone/>
              <a:defRPr b="0" sz="3300">
                <a:solidFill>
                  <a:srgbClr val="4D04C4"/>
                </a:solidFill>
                <a:latin typeface="Inter Black"/>
                <a:ea typeface="Inter Black"/>
                <a:cs typeface="Inter Black"/>
                <a:sym typeface="Inter Black"/>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0" name="Google Shape;70;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pic>
        <p:nvPicPr>
          <p:cNvPr id="71" name="Google Shape;71;p16"/>
          <p:cNvPicPr preferRelativeResize="0"/>
          <p:nvPr/>
        </p:nvPicPr>
        <p:blipFill>
          <a:blip r:embed="rId2">
            <a:alphaModFix/>
          </a:blip>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17"/>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4" name="Google Shape;74;p17"/>
          <p:cNvSpPr txBox="1"/>
          <p:nvPr>
            <p:ph idx="1" type="body"/>
          </p:nvPr>
        </p:nvSpPr>
        <p:spPr>
          <a:xfrm>
            <a:off x="311700" y="1000750"/>
            <a:ext cx="8520600" cy="3416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rgbClr val="000000"/>
              </a:buClr>
              <a:buSzPts val="1300"/>
              <a:buChar char="●"/>
              <a:defRPr>
                <a:solidFill>
                  <a:srgbClr val="000000"/>
                </a:solidFill>
              </a:defRPr>
            </a:lvl1pPr>
            <a:lvl2pPr indent="-292100" lvl="1" marL="914400" rtl="0">
              <a:spcBef>
                <a:spcPts val="0"/>
              </a:spcBef>
              <a:spcAft>
                <a:spcPts val="0"/>
              </a:spcAft>
              <a:buClr>
                <a:srgbClr val="000000"/>
              </a:buClr>
              <a:buSzPts val="1000"/>
              <a:buChar char="○"/>
              <a:defRPr>
                <a:solidFill>
                  <a:srgbClr val="000000"/>
                </a:solidFill>
              </a:defRPr>
            </a:lvl2pPr>
            <a:lvl3pPr indent="-292100" lvl="2" marL="1371600" rtl="0">
              <a:spcBef>
                <a:spcPts val="0"/>
              </a:spcBef>
              <a:spcAft>
                <a:spcPts val="0"/>
              </a:spcAft>
              <a:buClr>
                <a:srgbClr val="000000"/>
              </a:buClr>
              <a:buSzPts val="1000"/>
              <a:buChar char="■"/>
              <a:defRPr>
                <a:solidFill>
                  <a:srgbClr val="000000"/>
                </a:solidFill>
              </a:defRPr>
            </a:lvl3pPr>
            <a:lvl4pPr indent="-292100" lvl="3" marL="1828800" rtl="0">
              <a:spcBef>
                <a:spcPts val="0"/>
              </a:spcBef>
              <a:spcAft>
                <a:spcPts val="0"/>
              </a:spcAft>
              <a:buClr>
                <a:srgbClr val="000000"/>
              </a:buClr>
              <a:buSzPts val="1000"/>
              <a:buChar char="●"/>
              <a:defRPr>
                <a:solidFill>
                  <a:srgbClr val="000000"/>
                </a:solidFill>
              </a:defRPr>
            </a:lvl4pPr>
            <a:lvl5pPr indent="-292100" lvl="4" marL="2286000" rtl="0">
              <a:spcBef>
                <a:spcPts val="0"/>
              </a:spcBef>
              <a:spcAft>
                <a:spcPts val="0"/>
              </a:spcAft>
              <a:buClr>
                <a:srgbClr val="000000"/>
              </a:buClr>
              <a:buSzPts val="1000"/>
              <a:buChar char="○"/>
              <a:defRPr>
                <a:solidFill>
                  <a:srgbClr val="000000"/>
                </a:solidFill>
              </a:defRPr>
            </a:lvl5pPr>
            <a:lvl6pPr indent="-292100" lvl="5" marL="2743200" rtl="0">
              <a:spcBef>
                <a:spcPts val="0"/>
              </a:spcBef>
              <a:spcAft>
                <a:spcPts val="0"/>
              </a:spcAft>
              <a:buClr>
                <a:srgbClr val="000000"/>
              </a:buClr>
              <a:buSzPts val="1000"/>
              <a:buChar char="■"/>
              <a:defRPr>
                <a:solidFill>
                  <a:srgbClr val="000000"/>
                </a:solidFill>
              </a:defRPr>
            </a:lvl6pPr>
            <a:lvl7pPr indent="-292100" lvl="6" marL="3200400" rtl="0">
              <a:spcBef>
                <a:spcPts val="0"/>
              </a:spcBef>
              <a:spcAft>
                <a:spcPts val="0"/>
              </a:spcAft>
              <a:buClr>
                <a:srgbClr val="000000"/>
              </a:buClr>
              <a:buSzPts val="1000"/>
              <a:buChar char="●"/>
              <a:defRPr>
                <a:solidFill>
                  <a:srgbClr val="000000"/>
                </a:solidFill>
              </a:defRPr>
            </a:lvl7pPr>
            <a:lvl8pPr indent="-292100" lvl="7" marL="3657600" rtl="0">
              <a:spcBef>
                <a:spcPts val="0"/>
              </a:spcBef>
              <a:spcAft>
                <a:spcPts val="0"/>
              </a:spcAft>
              <a:buClr>
                <a:srgbClr val="000000"/>
              </a:buClr>
              <a:buSzPts val="1000"/>
              <a:buChar char="○"/>
              <a:defRPr>
                <a:solidFill>
                  <a:srgbClr val="000000"/>
                </a:solidFill>
              </a:defRPr>
            </a:lvl8pPr>
            <a:lvl9pPr indent="-292100" lvl="8" marL="4114800" rtl="0">
              <a:spcBef>
                <a:spcPts val="0"/>
              </a:spcBef>
              <a:spcAft>
                <a:spcPts val="0"/>
              </a:spcAft>
              <a:buClr>
                <a:srgbClr val="000000"/>
              </a:buClr>
              <a:buSzPts val="1000"/>
              <a:buChar char="■"/>
              <a:defRPr>
                <a:solidFill>
                  <a:srgbClr val="000000"/>
                </a:solidFill>
              </a:defRPr>
            </a:lvl9pPr>
          </a:lstStyle>
          <a:p/>
        </p:txBody>
      </p:sp>
      <p:sp>
        <p:nvSpPr>
          <p:cNvPr id="75" name="Google Shape;75;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pic>
        <p:nvPicPr>
          <p:cNvPr id="76" name="Google Shape;76;p17"/>
          <p:cNvPicPr preferRelativeResize="0"/>
          <p:nvPr/>
        </p:nvPicPr>
        <p:blipFill>
          <a:blip r:embed="rId2">
            <a:alphaModFix/>
          </a:blip>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7" name="Shape 77"/>
        <p:cNvGrpSpPr/>
        <p:nvPr/>
      </p:nvGrpSpPr>
      <p:grpSpPr>
        <a:xfrm>
          <a:off x="0" y="0"/>
          <a:ext cx="0" cy="0"/>
          <a:chOff x="0" y="0"/>
          <a:chExt cx="0" cy="0"/>
        </a:xfrm>
      </p:grpSpPr>
      <p:sp>
        <p:nvSpPr>
          <p:cNvPr id="78" name="Google Shape;78;p18"/>
          <p:cNvSpPr txBox="1"/>
          <p:nvPr>
            <p:ph idx="1" type="body"/>
          </p:nvPr>
        </p:nvSpPr>
        <p:spPr>
          <a:xfrm>
            <a:off x="311700" y="1000750"/>
            <a:ext cx="3999900" cy="3416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rgbClr val="000000"/>
              </a:buClr>
              <a:buSzPts val="1300"/>
              <a:buChar char="●"/>
              <a:defRPr>
                <a:solidFill>
                  <a:srgbClr val="000000"/>
                </a:solidFill>
              </a:defRPr>
            </a:lvl1pPr>
            <a:lvl2pPr indent="-292100" lvl="1" marL="914400" rtl="0">
              <a:spcBef>
                <a:spcPts val="0"/>
              </a:spcBef>
              <a:spcAft>
                <a:spcPts val="0"/>
              </a:spcAft>
              <a:buClr>
                <a:srgbClr val="000000"/>
              </a:buClr>
              <a:buSzPts val="1000"/>
              <a:buChar char="○"/>
              <a:defRPr>
                <a:solidFill>
                  <a:srgbClr val="000000"/>
                </a:solidFill>
              </a:defRPr>
            </a:lvl2pPr>
            <a:lvl3pPr indent="-292100" lvl="2" marL="1371600" rtl="0">
              <a:spcBef>
                <a:spcPts val="0"/>
              </a:spcBef>
              <a:spcAft>
                <a:spcPts val="0"/>
              </a:spcAft>
              <a:buClr>
                <a:srgbClr val="000000"/>
              </a:buClr>
              <a:buSzPts val="1000"/>
              <a:buChar char="■"/>
              <a:defRPr>
                <a:solidFill>
                  <a:srgbClr val="000000"/>
                </a:solidFill>
              </a:defRPr>
            </a:lvl3pPr>
            <a:lvl4pPr indent="-292100" lvl="3" marL="1828800" rtl="0">
              <a:spcBef>
                <a:spcPts val="0"/>
              </a:spcBef>
              <a:spcAft>
                <a:spcPts val="0"/>
              </a:spcAft>
              <a:buClr>
                <a:srgbClr val="000000"/>
              </a:buClr>
              <a:buSzPts val="1000"/>
              <a:buChar char="●"/>
              <a:defRPr>
                <a:solidFill>
                  <a:srgbClr val="000000"/>
                </a:solidFill>
              </a:defRPr>
            </a:lvl4pPr>
            <a:lvl5pPr indent="-292100" lvl="4" marL="2286000" rtl="0">
              <a:spcBef>
                <a:spcPts val="0"/>
              </a:spcBef>
              <a:spcAft>
                <a:spcPts val="0"/>
              </a:spcAft>
              <a:buClr>
                <a:srgbClr val="000000"/>
              </a:buClr>
              <a:buSzPts val="1000"/>
              <a:buChar char="○"/>
              <a:defRPr>
                <a:solidFill>
                  <a:srgbClr val="000000"/>
                </a:solidFill>
              </a:defRPr>
            </a:lvl5pPr>
            <a:lvl6pPr indent="-292100" lvl="5" marL="2743200" rtl="0">
              <a:spcBef>
                <a:spcPts val="0"/>
              </a:spcBef>
              <a:spcAft>
                <a:spcPts val="0"/>
              </a:spcAft>
              <a:buClr>
                <a:srgbClr val="000000"/>
              </a:buClr>
              <a:buSzPts val="1000"/>
              <a:buChar char="■"/>
              <a:defRPr>
                <a:solidFill>
                  <a:srgbClr val="000000"/>
                </a:solidFill>
              </a:defRPr>
            </a:lvl6pPr>
            <a:lvl7pPr indent="-292100" lvl="6" marL="3200400" rtl="0">
              <a:spcBef>
                <a:spcPts val="0"/>
              </a:spcBef>
              <a:spcAft>
                <a:spcPts val="0"/>
              </a:spcAft>
              <a:buClr>
                <a:srgbClr val="000000"/>
              </a:buClr>
              <a:buSzPts val="1000"/>
              <a:buChar char="●"/>
              <a:defRPr>
                <a:solidFill>
                  <a:srgbClr val="000000"/>
                </a:solidFill>
              </a:defRPr>
            </a:lvl7pPr>
            <a:lvl8pPr indent="-292100" lvl="7" marL="3657600" rtl="0">
              <a:spcBef>
                <a:spcPts val="0"/>
              </a:spcBef>
              <a:spcAft>
                <a:spcPts val="0"/>
              </a:spcAft>
              <a:buClr>
                <a:srgbClr val="000000"/>
              </a:buClr>
              <a:buSzPts val="1000"/>
              <a:buChar char="○"/>
              <a:defRPr>
                <a:solidFill>
                  <a:srgbClr val="000000"/>
                </a:solidFill>
              </a:defRPr>
            </a:lvl8pPr>
            <a:lvl9pPr indent="-292100" lvl="8" marL="4114800" rtl="0">
              <a:spcBef>
                <a:spcPts val="0"/>
              </a:spcBef>
              <a:spcAft>
                <a:spcPts val="0"/>
              </a:spcAft>
              <a:buClr>
                <a:srgbClr val="000000"/>
              </a:buClr>
              <a:buSzPts val="1000"/>
              <a:buChar char="■"/>
              <a:defRPr>
                <a:solidFill>
                  <a:srgbClr val="000000"/>
                </a:solidFill>
              </a:defRPr>
            </a:lvl9pPr>
          </a:lstStyle>
          <a:p/>
        </p:txBody>
      </p:sp>
      <p:sp>
        <p:nvSpPr>
          <p:cNvPr id="79" name="Google Shape;79;p18"/>
          <p:cNvSpPr txBox="1"/>
          <p:nvPr>
            <p:ph idx="2" type="body"/>
          </p:nvPr>
        </p:nvSpPr>
        <p:spPr>
          <a:xfrm>
            <a:off x="4832400" y="1000750"/>
            <a:ext cx="3999900" cy="3416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rgbClr val="000000"/>
              </a:buClr>
              <a:buSzPts val="1300"/>
              <a:buChar char="●"/>
              <a:defRPr>
                <a:solidFill>
                  <a:srgbClr val="000000"/>
                </a:solidFill>
              </a:defRPr>
            </a:lvl1pPr>
            <a:lvl2pPr indent="-292100" lvl="1" marL="914400" rtl="0">
              <a:spcBef>
                <a:spcPts val="0"/>
              </a:spcBef>
              <a:spcAft>
                <a:spcPts val="0"/>
              </a:spcAft>
              <a:buClr>
                <a:srgbClr val="000000"/>
              </a:buClr>
              <a:buSzPts val="1000"/>
              <a:buChar char="○"/>
              <a:defRPr>
                <a:solidFill>
                  <a:srgbClr val="000000"/>
                </a:solidFill>
              </a:defRPr>
            </a:lvl2pPr>
            <a:lvl3pPr indent="-292100" lvl="2" marL="1371600" rtl="0">
              <a:spcBef>
                <a:spcPts val="0"/>
              </a:spcBef>
              <a:spcAft>
                <a:spcPts val="0"/>
              </a:spcAft>
              <a:buClr>
                <a:srgbClr val="000000"/>
              </a:buClr>
              <a:buSzPts val="1000"/>
              <a:buChar char="■"/>
              <a:defRPr>
                <a:solidFill>
                  <a:srgbClr val="000000"/>
                </a:solidFill>
              </a:defRPr>
            </a:lvl3pPr>
            <a:lvl4pPr indent="-292100" lvl="3" marL="1828800" rtl="0">
              <a:spcBef>
                <a:spcPts val="0"/>
              </a:spcBef>
              <a:spcAft>
                <a:spcPts val="0"/>
              </a:spcAft>
              <a:buClr>
                <a:srgbClr val="000000"/>
              </a:buClr>
              <a:buSzPts val="1000"/>
              <a:buChar char="●"/>
              <a:defRPr>
                <a:solidFill>
                  <a:srgbClr val="000000"/>
                </a:solidFill>
              </a:defRPr>
            </a:lvl4pPr>
            <a:lvl5pPr indent="-292100" lvl="4" marL="2286000" rtl="0">
              <a:spcBef>
                <a:spcPts val="0"/>
              </a:spcBef>
              <a:spcAft>
                <a:spcPts val="0"/>
              </a:spcAft>
              <a:buClr>
                <a:srgbClr val="000000"/>
              </a:buClr>
              <a:buSzPts val="1000"/>
              <a:buChar char="○"/>
              <a:defRPr>
                <a:solidFill>
                  <a:srgbClr val="000000"/>
                </a:solidFill>
              </a:defRPr>
            </a:lvl5pPr>
            <a:lvl6pPr indent="-292100" lvl="5" marL="2743200" rtl="0">
              <a:spcBef>
                <a:spcPts val="0"/>
              </a:spcBef>
              <a:spcAft>
                <a:spcPts val="0"/>
              </a:spcAft>
              <a:buClr>
                <a:srgbClr val="000000"/>
              </a:buClr>
              <a:buSzPts val="1000"/>
              <a:buChar char="■"/>
              <a:defRPr>
                <a:solidFill>
                  <a:srgbClr val="000000"/>
                </a:solidFill>
              </a:defRPr>
            </a:lvl6pPr>
            <a:lvl7pPr indent="-292100" lvl="6" marL="3200400" rtl="0">
              <a:spcBef>
                <a:spcPts val="0"/>
              </a:spcBef>
              <a:spcAft>
                <a:spcPts val="0"/>
              </a:spcAft>
              <a:buClr>
                <a:srgbClr val="000000"/>
              </a:buClr>
              <a:buSzPts val="1000"/>
              <a:buChar char="●"/>
              <a:defRPr>
                <a:solidFill>
                  <a:srgbClr val="000000"/>
                </a:solidFill>
              </a:defRPr>
            </a:lvl7pPr>
            <a:lvl8pPr indent="-292100" lvl="7" marL="3657600" rtl="0">
              <a:spcBef>
                <a:spcPts val="0"/>
              </a:spcBef>
              <a:spcAft>
                <a:spcPts val="0"/>
              </a:spcAft>
              <a:buClr>
                <a:srgbClr val="000000"/>
              </a:buClr>
              <a:buSzPts val="1000"/>
              <a:buChar char="○"/>
              <a:defRPr>
                <a:solidFill>
                  <a:srgbClr val="000000"/>
                </a:solidFill>
              </a:defRPr>
            </a:lvl8pPr>
            <a:lvl9pPr indent="-292100" lvl="8" marL="4114800" rtl="0">
              <a:spcBef>
                <a:spcPts val="0"/>
              </a:spcBef>
              <a:spcAft>
                <a:spcPts val="0"/>
              </a:spcAft>
              <a:buClr>
                <a:srgbClr val="000000"/>
              </a:buClr>
              <a:buSzPts val="1000"/>
              <a:buChar char="■"/>
              <a:defRPr>
                <a:solidFill>
                  <a:srgbClr val="000000"/>
                </a:solidFill>
              </a:defRPr>
            </a:lvl9pPr>
          </a:lstStyle>
          <a:p/>
        </p:txBody>
      </p:sp>
      <p:sp>
        <p:nvSpPr>
          <p:cNvPr id="80" name="Google Shape;80;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81" name="Google Shape;81;p18"/>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82" name="Google Shape;82;p18"/>
          <p:cNvPicPr preferRelativeResize="0"/>
          <p:nvPr/>
        </p:nvPicPr>
        <p:blipFill>
          <a:blip r:embed="rId2">
            <a:alphaModFix/>
          </a:blip>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3" name="Shape 83"/>
        <p:cNvGrpSpPr/>
        <p:nvPr/>
      </p:nvGrpSpPr>
      <p:grpSpPr>
        <a:xfrm>
          <a:off x="0" y="0"/>
          <a:ext cx="0" cy="0"/>
          <a:chOff x="0" y="0"/>
          <a:chExt cx="0" cy="0"/>
        </a:xfrm>
      </p:grpSpPr>
      <p:sp>
        <p:nvSpPr>
          <p:cNvPr id="84" name="Google Shape;84;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85" name="Google Shape;85;p19"/>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86" name="Google Shape;86;p19"/>
          <p:cNvPicPr preferRelativeResize="0"/>
          <p:nvPr/>
        </p:nvPicPr>
        <p:blipFill>
          <a:blip r:embed="rId2">
            <a:alphaModFix/>
          </a:blip>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without logo">
  <p:cSld name="CUSTOM">
    <p:spTree>
      <p:nvGrpSpPr>
        <p:cNvPr id="87" name="Shape 87"/>
        <p:cNvGrpSpPr/>
        <p:nvPr/>
      </p:nvGrpSpPr>
      <p:grpSpPr>
        <a:xfrm>
          <a:off x="0" y="0"/>
          <a:ext cx="0" cy="0"/>
          <a:chOff x="0" y="0"/>
          <a:chExt cx="0" cy="0"/>
        </a:xfrm>
      </p:grpSpPr>
      <p:sp>
        <p:nvSpPr>
          <p:cNvPr id="88" name="Google Shape;88;p20"/>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 name="Shape 89"/>
        <p:cNvGrpSpPr/>
        <p:nvPr/>
      </p:nvGrpSpPr>
      <p:grpSpPr>
        <a:xfrm>
          <a:off x="0" y="0"/>
          <a:ext cx="0" cy="0"/>
          <a:chOff x="0" y="0"/>
          <a:chExt cx="0" cy="0"/>
        </a:xfrm>
      </p:grpSpPr>
      <p:sp>
        <p:nvSpPr>
          <p:cNvPr id="90" name="Google Shape;90;p21"/>
          <p:cNvSpPr/>
          <p:nvPr/>
        </p:nvSpPr>
        <p:spPr>
          <a:xfrm>
            <a:off x="4572000" y="-125"/>
            <a:ext cx="4572000" cy="5143500"/>
          </a:xfrm>
          <a:prstGeom prst="rect">
            <a:avLst/>
          </a:prstGeom>
          <a:solidFill>
            <a:srgbClr val="FD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FCF5E8"/>
              </a:highlight>
            </a:endParaRPr>
          </a:p>
        </p:txBody>
      </p:sp>
      <p:sp>
        <p:nvSpPr>
          <p:cNvPr id="91" name="Google Shape;91;p21"/>
          <p:cNvSpPr txBox="1"/>
          <p:nvPr>
            <p:ph type="title"/>
          </p:nvPr>
        </p:nvSpPr>
        <p:spPr>
          <a:xfrm>
            <a:off x="311700" y="1233175"/>
            <a:ext cx="3999000" cy="14823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lgn="ctr">
              <a:spcBef>
                <a:spcPts val="0"/>
              </a:spcBef>
              <a:spcAft>
                <a:spcPts val="0"/>
              </a:spcAft>
              <a:buSzPts val="4200"/>
              <a:buFont typeface="Inter"/>
              <a:buNone/>
              <a:defRPr b="1" sz="4200">
                <a:latin typeface="Inter"/>
                <a:ea typeface="Inter"/>
                <a:cs typeface="Inter"/>
                <a:sym typeface="Inter"/>
              </a:defRPr>
            </a:lvl2pPr>
            <a:lvl3pPr lvl="2" rtl="0" algn="ctr">
              <a:spcBef>
                <a:spcPts val="0"/>
              </a:spcBef>
              <a:spcAft>
                <a:spcPts val="0"/>
              </a:spcAft>
              <a:buSzPts val="4200"/>
              <a:buFont typeface="Inter"/>
              <a:buNone/>
              <a:defRPr b="1" sz="4200">
                <a:latin typeface="Inter"/>
                <a:ea typeface="Inter"/>
                <a:cs typeface="Inter"/>
                <a:sym typeface="Inter"/>
              </a:defRPr>
            </a:lvl3pPr>
            <a:lvl4pPr lvl="3" rtl="0" algn="ctr">
              <a:spcBef>
                <a:spcPts val="0"/>
              </a:spcBef>
              <a:spcAft>
                <a:spcPts val="0"/>
              </a:spcAft>
              <a:buSzPts val="4200"/>
              <a:buFont typeface="Inter"/>
              <a:buNone/>
              <a:defRPr b="1" sz="4200">
                <a:latin typeface="Inter"/>
                <a:ea typeface="Inter"/>
                <a:cs typeface="Inter"/>
                <a:sym typeface="Inter"/>
              </a:defRPr>
            </a:lvl4pPr>
            <a:lvl5pPr lvl="4" rtl="0" algn="ctr">
              <a:spcBef>
                <a:spcPts val="0"/>
              </a:spcBef>
              <a:spcAft>
                <a:spcPts val="0"/>
              </a:spcAft>
              <a:buSzPts val="4200"/>
              <a:buFont typeface="Inter"/>
              <a:buNone/>
              <a:defRPr b="1" sz="4200">
                <a:latin typeface="Inter"/>
                <a:ea typeface="Inter"/>
                <a:cs typeface="Inter"/>
                <a:sym typeface="Inter"/>
              </a:defRPr>
            </a:lvl5pPr>
            <a:lvl6pPr lvl="5" rtl="0" algn="ctr">
              <a:spcBef>
                <a:spcPts val="0"/>
              </a:spcBef>
              <a:spcAft>
                <a:spcPts val="0"/>
              </a:spcAft>
              <a:buSzPts val="4200"/>
              <a:buFont typeface="Inter"/>
              <a:buNone/>
              <a:defRPr b="1" sz="4200">
                <a:latin typeface="Inter"/>
                <a:ea typeface="Inter"/>
                <a:cs typeface="Inter"/>
                <a:sym typeface="Inter"/>
              </a:defRPr>
            </a:lvl6pPr>
            <a:lvl7pPr lvl="6" rtl="0" algn="ctr">
              <a:spcBef>
                <a:spcPts val="0"/>
              </a:spcBef>
              <a:spcAft>
                <a:spcPts val="0"/>
              </a:spcAft>
              <a:buSzPts val="4200"/>
              <a:buFont typeface="Inter"/>
              <a:buNone/>
              <a:defRPr b="1" sz="4200">
                <a:latin typeface="Inter"/>
                <a:ea typeface="Inter"/>
                <a:cs typeface="Inter"/>
                <a:sym typeface="Inter"/>
              </a:defRPr>
            </a:lvl7pPr>
            <a:lvl8pPr lvl="7" rtl="0" algn="ctr">
              <a:spcBef>
                <a:spcPts val="0"/>
              </a:spcBef>
              <a:spcAft>
                <a:spcPts val="0"/>
              </a:spcAft>
              <a:buSzPts val="4200"/>
              <a:buFont typeface="Inter"/>
              <a:buNone/>
              <a:defRPr b="1" sz="4200">
                <a:latin typeface="Inter"/>
                <a:ea typeface="Inter"/>
                <a:cs typeface="Inter"/>
                <a:sym typeface="Inter"/>
              </a:defRPr>
            </a:lvl8pPr>
            <a:lvl9pPr lvl="8" rtl="0" algn="ctr">
              <a:spcBef>
                <a:spcPts val="0"/>
              </a:spcBef>
              <a:spcAft>
                <a:spcPts val="0"/>
              </a:spcAft>
              <a:buSzPts val="4200"/>
              <a:buFont typeface="Inter"/>
              <a:buNone/>
              <a:defRPr b="1" sz="4200">
                <a:latin typeface="Inter"/>
                <a:ea typeface="Inter"/>
                <a:cs typeface="Inter"/>
                <a:sym typeface="Inter"/>
              </a:defRPr>
            </a:lvl9pPr>
          </a:lstStyle>
          <a:p/>
        </p:txBody>
      </p:sp>
      <p:sp>
        <p:nvSpPr>
          <p:cNvPr id="92" name="Google Shape;92;p21"/>
          <p:cNvSpPr txBox="1"/>
          <p:nvPr>
            <p:ph idx="1" type="subTitle"/>
          </p:nvPr>
        </p:nvSpPr>
        <p:spPr>
          <a:xfrm>
            <a:off x="311700" y="2894875"/>
            <a:ext cx="3999000" cy="451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3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3" name="Google Shape;93;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11150" lvl="0" marL="457200" rtl="0">
              <a:spcBef>
                <a:spcPts val="0"/>
              </a:spcBef>
              <a:spcAft>
                <a:spcPts val="0"/>
              </a:spcAft>
              <a:buClr>
                <a:srgbClr val="000000"/>
              </a:buClr>
              <a:buSzPts val="1300"/>
              <a:buChar char="●"/>
              <a:defRPr>
                <a:solidFill>
                  <a:srgbClr val="000000"/>
                </a:solidFill>
              </a:defRPr>
            </a:lvl1pPr>
            <a:lvl2pPr indent="-292100" lvl="1" marL="914400" rtl="0">
              <a:spcBef>
                <a:spcPts val="0"/>
              </a:spcBef>
              <a:spcAft>
                <a:spcPts val="0"/>
              </a:spcAft>
              <a:buClr>
                <a:srgbClr val="000000"/>
              </a:buClr>
              <a:buSzPts val="1000"/>
              <a:buChar char="○"/>
              <a:defRPr>
                <a:solidFill>
                  <a:srgbClr val="000000"/>
                </a:solidFill>
              </a:defRPr>
            </a:lvl2pPr>
            <a:lvl3pPr indent="-292100" lvl="2" marL="1371600" rtl="0">
              <a:spcBef>
                <a:spcPts val="0"/>
              </a:spcBef>
              <a:spcAft>
                <a:spcPts val="0"/>
              </a:spcAft>
              <a:buClr>
                <a:srgbClr val="000000"/>
              </a:buClr>
              <a:buSzPts val="1000"/>
              <a:buChar char="■"/>
              <a:defRPr>
                <a:solidFill>
                  <a:srgbClr val="000000"/>
                </a:solidFill>
              </a:defRPr>
            </a:lvl3pPr>
            <a:lvl4pPr indent="-292100" lvl="3" marL="1828800" rtl="0">
              <a:spcBef>
                <a:spcPts val="0"/>
              </a:spcBef>
              <a:spcAft>
                <a:spcPts val="0"/>
              </a:spcAft>
              <a:buClr>
                <a:srgbClr val="000000"/>
              </a:buClr>
              <a:buSzPts val="1000"/>
              <a:buChar char="●"/>
              <a:defRPr>
                <a:solidFill>
                  <a:srgbClr val="000000"/>
                </a:solidFill>
              </a:defRPr>
            </a:lvl4pPr>
            <a:lvl5pPr indent="-292100" lvl="4" marL="2286000" rtl="0">
              <a:spcBef>
                <a:spcPts val="0"/>
              </a:spcBef>
              <a:spcAft>
                <a:spcPts val="0"/>
              </a:spcAft>
              <a:buClr>
                <a:srgbClr val="000000"/>
              </a:buClr>
              <a:buSzPts val="1000"/>
              <a:buChar char="○"/>
              <a:defRPr>
                <a:solidFill>
                  <a:srgbClr val="000000"/>
                </a:solidFill>
              </a:defRPr>
            </a:lvl5pPr>
            <a:lvl6pPr indent="-292100" lvl="5" marL="2743200" rtl="0">
              <a:spcBef>
                <a:spcPts val="0"/>
              </a:spcBef>
              <a:spcAft>
                <a:spcPts val="0"/>
              </a:spcAft>
              <a:buClr>
                <a:srgbClr val="000000"/>
              </a:buClr>
              <a:buSzPts val="1000"/>
              <a:buChar char="■"/>
              <a:defRPr>
                <a:solidFill>
                  <a:srgbClr val="000000"/>
                </a:solidFill>
              </a:defRPr>
            </a:lvl6pPr>
            <a:lvl7pPr indent="-292100" lvl="6" marL="3200400" rtl="0">
              <a:spcBef>
                <a:spcPts val="0"/>
              </a:spcBef>
              <a:spcAft>
                <a:spcPts val="0"/>
              </a:spcAft>
              <a:buClr>
                <a:srgbClr val="000000"/>
              </a:buClr>
              <a:buSzPts val="1000"/>
              <a:buChar char="●"/>
              <a:defRPr>
                <a:solidFill>
                  <a:srgbClr val="000000"/>
                </a:solidFill>
              </a:defRPr>
            </a:lvl7pPr>
            <a:lvl8pPr indent="-292100" lvl="7" marL="3657600" rtl="0">
              <a:spcBef>
                <a:spcPts val="0"/>
              </a:spcBef>
              <a:spcAft>
                <a:spcPts val="0"/>
              </a:spcAft>
              <a:buClr>
                <a:srgbClr val="000000"/>
              </a:buClr>
              <a:buSzPts val="1000"/>
              <a:buChar char="○"/>
              <a:defRPr>
                <a:solidFill>
                  <a:srgbClr val="000000"/>
                </a:solidFill>
              </a:defRPr>
            </a:lvl8pPr>
            <a:lvl9pPr indent="-292100" lvl="8" marL="4114800" rtl="0">
              <a:spcBef>
                <a:spcPts val="0"/>
              </a:spcBef>
              <a:spcAft>
                <a:spcPts val="0"/>
              </a:spcAft>
              <a:buClr>
                <a:srgbClr val="000000"/>
              </a:buClr>
              <a:buSzPts val="1000"/>
              <a:buChar char="■"/>
              <a:defRPr>
                <a:solidFill>
                  <a:srgbClr val="000000"/>
                </a:solidFill>
              </a:defRPr>
            </a:lvl9pPr>
          </a:lstStyle>
          <a:p/>
        </p:txBody>
      </p:sp>
      <p:sp>
        <p:nvSpPr>
          <p:cNvPr id="94" name="Google Shape;94;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pic>
        <p:nvPicPr>
          <p:cNvPr id="95" name="Google Shape;95;p21"/>
          <p:cNvPicPr preferRelativeResize="0"/>
          <p:nvPr/>
        </p:nvPicPr>
        <p:blipFill>
          <a:blip r:embed="rId2">
            <a:alphaModFix/>
          </a:blip>
          <a:stretch>
            <a:fillRect/>
          </a:stretch>
        </p:blipFill>
        <p:spPr>
          <a:xfrm>
            <a:off x="311700" y="4512906"/>
            <a:ext cx="1359749" cy="35919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6" name="Shape 96"/>
        <p:cNvGrpSpPr/>
        <p:nvPr/>
      </p:nvGrpSpPr>
      <p:grpSpPr>
        <a:xfrm>
          <a:off x="0" y="0"/>
          <a:ext cx="0" cy="0"/>
          <a:chOff x="0" y="0"/>
          <a:chExt cx="0" cy="0"/>
        </a:xfrm>
      </p:grpSpPr>
      <p:sp>
        <p:nvSpPr>
          <p:cNvPr id="97" name="Google Shape;97;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of presentation slide">
  <p:cSld name="BLANK_1_1">
    <p:spTree>
      <p:nvGrpSpPr>
        <p:cNvPr id="98" name="Shape 98"/>
        <p:cNvGrpSpPr/>
        <p:nvPr/>
      </p:nvGrpSpPr>
      <p:grpSpPr>
        <a:xfrm>
          <a:off x="0" y="0"/>
          <a:ext cx="0" cy="0"/>
          <a:chOff x="0" y="0"/>
          <a:chExt cx="0" cy="0"/>
        </a:xfrm>
      </p:grpSpPr>
      <p:sp>
        <p:nvSpPr>
          <p:cNvPr id="99" name="Google Shape;99;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pic>
        <p:nvPicPr>
          <p:cNvPr id="100" name="Google Shape;100;p23"/>
          <p:cNvPicPr preferRelativeResize="0"/>
          <p:nvPr/>
        </p:nvPicPr>
        <p:blipFill>
          <a:blip r:embed="rId2">
            <a:alphaModFix/>
          </a:blip>
          <a:stretch>
            <a:fillRect/>
          </a:stretch>
        </p:blipFill>
        <p:spPr>
          <a:xfrm>
            <a:off x="3158300" y="2198301"/>
            <a:ext cx="2827402" cy="74690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1.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Inter"/>
              <a:buNone/>
              <a:defRPr b="1" sz="2800">
                <a:solidFill>
                  <a:schemeClr val="dk1"/>
                </a:solidFill>
                <a:latin typeface="Inter"/>
                <a:ea typeface="Inter"/>
                <a:cs typeface="Inter"/>
                <a:sym typeface="Inter"/>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
        <p:nvSpPr>
          <p:cNvPr id="53" name="Google Shape;53;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SzPts val="1300"/>
              <a:buFont typeface="Inter"/>
              <a:buChar char="●"/>
              <a:defRPr sz="1300">
                <a:latin typeface="Inter"/>
                <a:ea typeface="Inter"/>
                <a:cs typeface="Inter"/>
                <a:sym typeface="Inter"/>
              </a:defRPr>
            </a:lvl1pPr>
            <a:lvl2pPr indent="-292100" lvl="1" marL="914400" rtl="0">
              <a:lnSpc>
                <a:spcPct val="115000"/>
              </a:lnSpc>
              <a:spcBef>
                <a:spcPts val="0"/>
              </a:spcBef>
              <a:spcAft>
                <a:spcPts val="0"/>
              </a:spcAft>
              <a:buSzPts val="1000"/>
              <a:buFont typeface="Inter"/>
              <a:buChar char="○"/>
              <a:defRPr sz="1000">
                <a:latin typeface="Inter"/>
                <a:ea typeface="Inter"/>
                <a:cs typeface="Inter"/>
                <a:sym typeface="Inter"/>
              </a:defRPr>
            </a:lvl2pPr>
            <a:lvl3pPr indent="-292100" lvl="2" marL="1371600" rtl="0">
              <a:lnSpc>
                <a:spcPct val="115000"/>
              </a:lnSpc>
              <a:spcBef>
                <a:spcPts val="0"/>
              </a:spcBef>
              <a:spcAft>
                <a:spcPts val="0"/>
              </a:spcAft>
              <a:buSzPts val="1000"/>
              <a:buFont typeface="Inter"/>
              <a:buChar char="■"/>
              <a:defRPr sz="1000">
                <a:latin typeface="Inter"/>
                <a:ea typeface="Inter"/>
                <a:cs typeface="Inter"/>
                <a:sym typeface="Inter"/>
              </a:defRPr>
            </a:lvl3pPr>
            <a:lvl4pPr indent="-292100" lvl="3" marL="1828800" rtl="0">
              <a:lnSpc>
                <a:spcPct val="115000"/>
              </a:lnSpc>
              <a:spcBef>
                <a:spcPts val="0"/>
              </a:spcBef>
              <a:spcAft>
                <a:spcPts val="0"/>
              </a:spcAft>
              <a:buSzPts val="1000"/>
              <a:buFont typeface="Inter"/>
              <a:buChar char="●"/>
              <a:defRPr sz="1000">
                <a:latin typeface="Inter"/>
                <a:ea typeface="Inter"/>
                <a:cs typeface="Inter"/>
                <a:sym typeface="Inter"/>
              </a:defRPr>
            </a:lvl4pPr>
            <a:lvl5pPr indent="-292100" lvl="4" marL="2286000" rtl="0">
              <a:lnSpc>
                <a:spcPct val="115000"/>
              </a:lnSpc>
              <a:spcBef>
                <a:spcPts val="0"/>
              </a:spcBef>
              <a:spcAft>
                <a:spcPts val="0"/>
              </a:spcAft>
              <a:buSzPts val="1000"/>
              <a:buFont typeface="Inter"/>
              <a:buChar char="○"/>
              <a:defRPr sz="1000">
                <a:latin typeface="Inter"/>
                <a:ea typeface="Inter"/>
                <a:cs typeface="Inter"/>
                <a:sym typeface="Inter"/>
              </a:defRPr>
            </a:lvl5pPr>
            <a:lvl6pPr indent="-292100" lvl="5" marL="2743200" rtl="0">
              <a:lnSpc>
                <a:spcPct val="115000"/>
              </a:lnSpc>
              <a:spcBef>
                <a:spcPts val="0"/>
              </a:spcBef>
              <a:spcAft>
                <a:spcPts val="0"/>
              </a:spcAft>
              <a:buSzPts val="1000"/>
              <a:buFont typeface="Inter"/>
              <a:buChar char="■"/>
              <a:defRPr sz="1000">
                <a:latin typeface="Inter"/>
                <a:ea typeface="Inter"/>
                <a:cs typeface="Inter"/>
                <a:sym typeface="Inter"/>
              </a:defRPr>
            </a:lvl6pPr>
            <a:lvl7pPr indent="-292100" lvl="6" marL="3200400" rtl="0">
              <a:lnSpc>
                <a:spcPct val="115000"/>
              </a:lnSpc>
              <a:spcBef>
                <a:spcPts val="0"/>
              </a:spcBef>
              <a:spcAft>
                <a:spcPts val="0"/>
              </a:spcAft>
              <a:buSzPts val="1000"/>
              <a:buFont typeface="Inter"/>
              <a:buChar char="●"/>
              <a:defRPr sz="1000">
                <a:latin typeface="Inter"/>
                <a:ea typeface="Inter"/>
                <a:cs typeface="Inter"/>
                <a:sym typeface="Inter"/>
              </a:defRPr>
            </a:lvl7pPr>
            <a:lvl8pPr indent="-292100" lvl="7" marL="3657600" rtl="0">
              <a:lnSpc>
                <a:spcPct val="115000"/>
              </a:lnSpc>
              <a:spcBef>
                <a:spcPts val="0"/>
              </a:spcBef>
              <a:spcAft>
                <a:spcPts val="0"/>
              </a:spcAft>
              <a:buSzPts val="1000"/>
              <a:buFont typeface="Inter"/>
              <a:buChar char="○"/>
              <a:defRPr sz="1000">
                <a:latin typeface="Inter"/>
                <a:ea typeface="Inter"/>
                <a:cs typeface="Inter"/>
                <a:sym typeface="Inter"/>
              </a:defRPr>
            </a:lvl8pPr>
            <a:lvl9pPr indent="-292100" lvl="8" marL="4114800" rtl="0">
              <a:lnSpc>
                <a:spcPct val="115000"/>
              </a:lnSpc>
              <a:spcBef>
                <a:spcPts val="0"/>
              </a:spcBef>
              <a:spcAft>
                <a:spcPts val="0"/>
              </a:spcAft>
              <a:buSzPts val="1000"/>
              <a:buFont typeface="Inter"/>
              <a:buChar char="■"/>
              <a:defRPr sz="1000">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1" Type="http://schemas.openxmlformats.org/officeDocument/2006/relationships/image" Target="../media/image21.png"/><Relationship Id="rId10" Type="http://schemas.openxmlformats.org/officeDocument/2006/relationships/image" Target="../media/image18.png"/><Relationship Id="rId13" Type="http://schemas.openxmlformats.org/officeDocument/2006/relationships/image" Target="../media/image33.png"/><Relationship Id="rId12" Type="http://schemas.openxmlformats.org/officeDocument/2006/relationships/image" Target="../media/image22.png"/><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hyperlink" Target="https://www.clicdata.com/blog/sales-kpis-saas-companies/" TargetMode="External"/><Relationship Id="rId4" Type="http://schemas.openxmlformats.org/officeDocument/2006/relationships/hyperlink" Target="https://userpilot.com/blog/product-management-kpis/" TargetMode="External"/><Relationship Id="rId9" Type="http://schemas.openxmlformats.org/officeDocument/2006/relationships/image" Target="../media/image19.png"/><Relationship Id="rId14" Type="http://schemas.openxmlformats.org/officeDocument/2006/relationships/image" Target="../media/image29.png"/><Relationship Id="rId5" Type="http://schemas.openxmlformats.org/officeDocument/2006/relationships/hyperlink" Target="https://www.cience.com/blog/b2b-sales-kpis" TargetMode="External"/><Relationship Id="rId6" Type="http://schemas.openxmlformats.org/officeDocument/2006/relationships/image" Target="../media/image39.png"/><Relationship Id="rId7" Type="http://schemas.openxmlformats.org/officeDocument/2006/relationships/image" Target="../media/image37.png"/><Relationship Id="rId8"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0" Type="http://schemas.openxmlformats.org/officeDocument/2006/relationships/image" Target="../media/image41.png"/><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38.png"/><Relationship Id="rId9" Type="http://schemas.openxmlformats.org/officeDocument/2006/relationships/image" Target="../media/image42.png"/><Relationship Id="rId5" Type="http://schemas.openxmlformats.org/officeDocument/2006/relationships/image" Target="../media/image26.png"/><Relationship Id="rId6" Type="http://schemas.openxmlformats.org/officeDocument/2006/relationships/image" Target="../media/image5.png"/><Relationship Id="rId7" Type="http://schemas.openxmlformats.org/officeDocument/2006/relationships/image" Target="../media/image43.png"/><Relationship Id="rId8" Type="http://schemas.openxmlformats.org/officeDocument/2006/relationships/image" Target="../media/image4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1" Type="http://schemas.openxmlformats.org/officeDocument/2006/relationships/image" Target="../media/image20.png"/><Relationship Id="rId10" Type="http://schemas.openxmlformats.org/officeDocument/2006/relationships/image" Target="../media/image19.png"/><Relationship Id="rId13" Type="http://schemas.openxmlformats.org/officeDocument/2006/relationships/image" Target="../media/image14.png"/><Relationship Id="rId12" Type="http://schemas.openxmlformats.org/officeDocument/2006/relationships/image" Target="../media/image17.png"/><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3.png"/><Relationship Id="rId9" Type="http://schemas.openxmlformats.org/officeDocument/2006/relationships/image" Target="../media/image15.png"/><Relationship Id="rId5" Type="http://schemas.openxmlformats.org/officeDocument/2006/relationships/image" Target="../media/image18.png"/><Relationship Id="rId6" Type="http://schemas.openxmlformats.org/officeDocument/2006/relationships/image" Target="../media/image21.png"/><Relationship Id="rId7" Type="http://schemas.openxmlformats.org/officeDocument/2006/relationships/image" Target="../media/image22.png"/><Relationship Id="rId8" Type="http://schemas.openxmlformats.org/officeDocument/2006/relationships/image" Target="../media/image16.png"/></Relationships>
</file>

<file path=ppt/slides/_rels/slide15.xml.rels><?xml version="1.0" encoding="UTF-8" standalone="yes"?><Relationships xmlns="http://schemas.openxmlformats.org/package/2006/relationships"><Relationship Id="rId11" Type="http://schemas.openxmlformats.org/officeDocument/2006/relationships/image" Target="../media/image33.png"/><Relationship Id="rId10" Type="http://schemas.openxmlformats.org/officeDocument/2006/relationships/image" Target="../media/image30.png"/><Relationship Id="rId13" Type="http://schemas.openxmlformats.org/officeDocument/2006/relationships/image" Target="../media/image35.png"/><Relationship Id="rId12" Type="http://schemas.openxmlformats.org/officeDocument/2006/relationships/image" Target="../media/image29.png"/><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25.png"/><Relationship Id="rId4" Type="http://schemas.openxmlformats.org/officeDocument/2006/relationships/image" Target="../media/image13.png"/><Relationship Id="rId9" Type="http://schemas.openxmlformats.org/officeDocument/2006/relationships/image" Target="../media/image22.png"/><Relationship Id="rId5" Type="http://schemas.openxmlformats.org/officeDocument/2006/relationships/image" Target="../media/image19.png"/><Relationship Id="rId6" Type="http://schemas.openxmlformats.org/officeDocument/2006/relationships/image" Target="../media/image18.png"/><Relationship Id="rId7" Type="http://schemas.openxmlformats.org/officeDocument/2006/relationships/image" Target="../media/image27.png"/><Relationship Id="rId8" Type="http://schemas.openxmlformats.org/officeDocument/2006/relationships/image" Target="../media/image21.png"/></Relationships>
</file>

<file path=ppt/slides/_rels/slide16.xml.rels><?xml version="1.0" encoding="UTF-8" standalone="yes"?><Relationships xmlns="http://schemas.openxmlformats.org/package/2006/relationships"><Relationship Id="rId11" Type="http://schemas.openxmlformats.org/officeDocument/2006/relationships/image" Target="../media/image21.png"/><Relationship Id="rId10" Type="http://schemas.openxmlformats.org/officeDocument/2006/relationships/image" Target="../media/image18.png"/><Relationship Id="rId13" Type="http://schemas.openxmlformats.org/officeDocument/2006/relationships/image" Target="../media/image33.png"/><Relationship Id="rId12" Type="http://schemas.openxmlformats.org/officeDocument/2006/relationships/image" Target="../media/image22.png"/><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hyperlink" Target="https://www.clicdata.com/blog/sales-kpis-saas-companies/" TargetMode="External"/><Relationship Id="rId4" Type="http://schemas.openxmlformats.org/officeDocument/2006/relationships/hyperlink" Target="https://userpilot.com/blog/product-management-kpis/" TargetMode="External"/><Relationship Id="rId9" Type="http://schemas.openxmlformats.org/officeDocument/2006/relationships/image" Target="../media/image19.png"/><Relationship Id="rId14" Type="http://schemas.openxmlformats.org/officeDocument/2006/relationships/image" Target="../media/image29.png"/><Relationship Id="rId5" Type="http://schemas.openxmlformats.org/officeDocument/2006/relationships/hyperlink" Target="https://www.cience.com/blog/b2b-sales-kpis" TargetMode="External"/><Relationship Id="rId6" Type="http://schemas.openxmlformats.org/officeDocument/2006/relationships/image" Target="../media/image39.png"/><Relationship Id="rId7" Type="http://schemas.openxmlformats.org/officeDocument/2006/relationships/image" Target="../media/image37.png"/><Relationship Id="rId8"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38.png"/><Relationship Id="rId11" Type="http://schemas.openxmlformats.org/officeDocument/2006/relationships/image" Target="../media/image10.png"/><Relationship Id="rId10" Type="http://schemas.openxmlformats.org/officeDocument/2006/relationships/image" Target="../media/image9.png"/><Relationship Id="rId9" Type="http://schemas.openxmlformats.org/officeDocument/2006/relationships/image" Target="../media/image8.png"/><Relationship Id="rId5" Type="http://schemas.openxmlformats.org/officeDocument/2006/relationships/image" Target="../media/image26.png"/><Relationship Id="rId6" Type="http://schemas.openxmlformats.org/officeDocument/2006/relationships/image" Target="../media/image5.png"/><Relationship Id="rId7" Type="http://schemas.openxmlformats.org/officeDocument/2006/relationships/image" Target="../media/image3.png"/><Relationship Id="rId8"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38.png"/><Relationship Id="rId11" Type="http://schemas.openxmlformats.org/officeDocument/2006/relationships/image" Target="../media/image10.png"/><Relationship Id="rId10" Type="http://schemas.openxmlformats.org/officeDocument/2006/relationships/image" Target="../media/image9.png"/><Relationship Id="rId9" Type="http://schemas.openxmlformats.org/officeDocument/2006/relationships/image" Target="../media/image8.png"/><Relationship Id="rId5" Type="http://schemas.openxmlformats.org/officeDocument/2006/relationships/image" Target="../media/image26.png"/><Relationship Id="rId6" Type="http://schemas.openxmlformats.org/officeDocument/2006/relationships/image" Target="../media/image5.png"/><Relationship Id="rId7" Type="http://schemas.openxmlformats.org/officeDocument/2006/relationships/image" Target="../media/image3.png"/><Relationship Id="rId8"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38.png"/><Relationship Id="rId11" Type="http://schemas.openxmlformats.org/officeDocument/2006/relationships/image" Target="../media/image11.png"/><Relationship Id="rId10" Type="http://schemas.openxmlformats.org/officeDocument/2006/relationships/image" Target="../media/image10.png"/><Relationship Id="rId9" Type="http://schemas.openxmlformats.org/officeDocument/2006/relationships/image" Target="../media/image8.png"/><Relationship Id="rId5" Type="http://schemas.openxmlformats.org/officeDocument/2006/relationships/image" Target="../media/image26.png"/><Relationship Id="rId6" Type="http://schemas.openxmlformats.org/officeDocument/2006/relationships/image" Target="../media/image5.png"/><Relationship Id="rId7" Type="http://schemas.openxmlformats.org/officeDocument/2006/relationships/image" Target="../media/image3.png"/><Relationship Id="rId8"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1" Type="http://schemas.openxmlformats.org/officeDocument/2006/relationships/image" Target="../media/image16.png"/><Relationship Id="rId10" Type="http://schemas.openxmlformats.org/officeDocument/2006/relationships/image" Target="../media/image14.png"/><Relationship Id="rId13" Type="http://schemas.openxmlformats.org/officeDocument/2006/relationships/image" Target="../media/image17.png"/><Relationship Id="rId12" Type="http://schemas.openxmlformats.org/officeDocument/2006/relationships/image" Target="../media/image15.png"/><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3.png"/><Relationship Id="rId9" Type="http://schemas.openxmlformats.org/officeDocument/2006/relationships/image" Target="../media/image20.png"/><Relationship Id="rId5" Type="http://schemas.openxmlformats.org/officeDocument/2006/relationships/image" Target="../media/image18.png"/><Relationship Id="rId6" Type="http://schemas.openxmlformats.org/officeDocument/2006/relationships/image" Target="../media/image19.png"/><Relationship Id="rId7" Type="http://schemas.openxmlformats.org/officeDocument/2006/relationships/image" Target="../media/image21.png"/><Relationship Id="rId8" Type="http://schemas.openxmlformats.org/officeDocument/2006/relationships/image" Target="../media/image22.png"/></Relationships>
</file>

<file path=ppt/slides/_rels/slide9.xml.rels><?xml version="1.0" encoding="UTF-8" standalone="yes"?><Relationships xmlns="http://schemas.openxmlformats.org/package/2006/relationships"><Relationship Id="rId11" Type="http://schemas.openxmlformats.org/officeDocument/2006/relationships/image" Target="../media/image33.png"/><Relationship Id="rId10" Type="http://schemas.openxmlformats.org/officeDocument/2006/relationships/image" Target="../media/image30.png"/><Relationship Id="rId13" Type="http://schemas.openxmlformats.org/officeDocument/2006/relationships/image" Target="../media/image35.png"/><Relationship Id="rId12" Type="http://schemas.openxmlformats.org/officeDocument/2006/relationships/image" Target="../media/image29.png"/><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image" Target="../media/image13.png"/><Relationship Id="rId9" Type="http://schemas.openxmlformats.org/officeDocument/2006/relationships/image" Target="../media/image22.png"/><Relationship Id="rId5" Type="http://schemas.openxmlformats.org/officeDocument/2006/relationships/image" Target="../media/image19.png"/><Relationship Id="rId6" Type="http://schemas.openxmlformats.org/officeDocument/2006/relationships/image" Target="../media/image18.png"/><Relationship Id="rId7" Type="http://schemas.openxmlformats.org/officeDocument/2006/relationships/image" Target="../media/image27.png"/><Relationship Id="rId8"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4"/>
          <p:cNvSpPr txBox="1"/>
          <p:nvPr>
            <p:ph type="ctrTitle"/>
          </p:nvPr>
        </p:nvSpPr>
        <p:spPr>
          <a:xfrm>
            <a:off x="311700" y="1156200"/>
            <a:ext cx="4117200" cy="205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Stock &amp; logistics KPIs - data sources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3"/>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SaaS Model </a:t>
            </a:r>
            <a:r>
              <a:rPr b="0" lang="en-GB" sz="1300"/>
              <a:t>- </a:t>
            </a:r>
            <a:r>
              <a:rPr b="0" lang="en-GB" sz="1300" u="sng">
                <a:solidFill>
                  <a:schemeClr val="hlink"/>
                </a:solidFill>
                <a:hlinkClick r:id="rId3"/>
              </a:rPr>
              <a:t>Saas KPI</a:t>
            </a:r>
            <a:r>
              <a:rPr b="0" lang="en-GB" sz="1300"/>
              <a:t> + </a:t>
            </a:r>
            <a:r>
              <a:rPr b="0" lang="en-GB" sz="1300" u="sng">
                <a:solidFill>
                  <a:schemeClr val="hlink"/>
                </a:solidFill>
                <a:hlinkClick r:id="rId4"/>
              </a:rPr>
              <a:t>Saas bis</a:t>
            </a:r>
            <a:r>
              <a:rPr b="0" lang="en-GB" sz="1300"/>
              <a:t> &amp; </a:t>
            </a:r>
            <a:r>
              <a:rPr b="0" lang="en-GB" sz="1300" u="sng">
                <a:solidFill>
                  <a:schemeClr val="accent5"/>
                </a:solidFill>
                <a:hlinkClick r:id="rId5">
                  <a:extLst>
                    <a:ext uri="{A12FA001-AC4F-418D-AE19-62706E023703}">
                      <ahyp:hlinkClr val="tx"/>
                    </a:ext>
                  </a:extLst>
                </a:hlinkClick>
              </a:rPr>
              <a:t>B2B sales</a:t>
            </a:r>
            <a:endParaRPr/>
          </a:p>
        </p:txBody>
      </p:sp>
      <p:cxnSp>
        <p:nvCxnSpPr>
          <p:cNvPr id="406" name="Google Shape;406;p33"/>
          <p:cNvCxnSpPr>
            <a:stCxn id="407" idx="3"/>
            <a:endCxn id="408" idx="1"/>
          </p:cNvCxnSpPr>
          <p:nvPr/>
        </p:nvCxnSpPr>
        <p:spPr>
          <a:xfrm>
            <a:off x="5101175" y="2048170"/>
            <a:ext cx="895500" cy="600"/>
          </a:xfrm>
          <a:prstGeom prst="bentConnector3">
            <a:avLst>
              <a:gd fmla="val 50004" name="adj1"/>
            </a:avLst>
          </a:prstGeom>
          <a:noFill/>
          <a:ln cap="flat" cmpd="sng" w="19050">
            <a:solidFill>
              <a:srgbClr val="FF9652"/>
            </a:solidFill>
            <a:prstDash val="solid"/>
            <a:round/>
            <a:headEnd len="med" w="med" type="none"/>
            <a:tailEnd len="med" w="med" type="stealth"/>
          </a:ln>
        </p:spPr>
      </p:cxnSp>
      <p:sp>
        <p:nvSpPr>
          <p:cNvPr id="409" name="Google Shape;409;p33"/>
          <p:cNvSpPr/>
          <p:nvPr/>
        </p:nvSpPr>
        <p:spPr>
          <a:xfrm rot="-5400000">
            <a:off x="378325" y="2304000"/>
            <a:ext cx="494400" cy="282600"/>
          </a:xfrm>
          <a:prstGeom prst="round2SameRect">
            <a:avLst>
              <a:gd fmla="val 16667" name="adj1"/>
              <a:gd fmla="val 0" name="adj2"/>
            </a:avLst>
          </a:prstGeom>
          <a:solidFill>
            <a:srgbClr val="FF965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Data</a:t>
            </a:r>
            <a:endParaRPr sz="1100">
              <a:solidFill>
                <a:schemeClr val="lt1"/>
              </a:solidFill>
            </a:endParaRPr>
          </a:p>
        </p:txBody>
      </p:sp>
      <p:sp>
        <p:nvSpPr>
          <p:cNvPr id="410" name="Google Shape;410;p33"/>
          <p:cNvSpPr/>
          <p:nvPr/>
        </p:nvSpPr>
        <p:spPr>
          <a:xfrm>
            <a:off x="1655975" y="2354938"/>
            <a:ext cx="8574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Onboarding rate, usage, adoption, engagement,  Time to value</a:t>
            </a:r>
            <a:endParaRPr i="1" sz="500">
              <a:solidFill>
                <a:schemeClr val="lt1"/>
              </a:solidFill>
              <a:latin typeface="Inter"/>
              <a:ea typeface="Inter"/>
              <a:cs typeface="Inter"/>
              <a:sym typeface="Inter"/>
            </a:endParaRPr>
          </a:p>
        </p:txBody>
      </p:sp>
      <p:sp>
        <p:nvSpPr>
          <p:cNvPr id="411" name="Google Shape;411;p33"/>
          <p:cNvSpPr/>
          <p:nvPr/>
        </p:nvSpPr>
        <p:spPr>
          <a:xfrm rot="-5400000">
            <a:off x="273775" y="2961483"/>
            <a:ext cx="703500" cy="282600"/>
          </a:xfrm>
          <a:prstGeom prst="round2SameRect">
            <a:avLst>
              <a:gd fmla="val 16667" name="adj1"/>
              <a:gd fmla="val 0" name="adj2"/>
            </a:avLst>
          </a:prstGeom>
          <a:solidFill>
            <a:srgbClr val="073763"/>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Service</a:t>
            </a:r>
            <a:endParaRPr sz="1100">
              <a:solidFill>
                <a:schemeClr val="lt1"/>
              </a:solidFill>
            </a:endParaRPr>
          </a:p>
        </p:txBody>
      </p:sp>
      <p:sp>
        <p:nvSpPr>
          <p:cNvPr id="412" name="Google Shape;412;p33"/>
          <p:cNvSpPr/>
          <p:nvPr/>
        </p:nvSpPr>
        <p:spPr>
          <a:xfrm rot="-5400000">
            <a:off x="165025" y="3830900"/>
            <a:ext cx="921000" cy="282600"/>
          </a:xfrm>
          <a:prstGeom prst="round2SameRect">
            <a:avLst>
              <a:gd fmla="val 16667" name="adj1"/>
              <a:gd fmla="val 0" name="adj2"/>
            </a:avLst>
          </a:prstGeom>
          <a:solidFill>
            <a:srgbClr val="351C75"/>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Use Case</a:t>
            </a:r>
            <a:endParaRPr sz="1100">
              <a:solidFill>
                <a:schemeClr val="lt1"/>
              </a:solidFill>
            </a:endParaRPr>
          </a:p>
        </p:txBody>
      </p:sp>
      <p:sp>
        <p:nvSpPr>
          <p:cNvPr id="413" name="Google Shape;413;p33"/>
          <p:cNvSpPr/>
          <p:nvPr/>
        </p:nvSpPr>
        <p:spPr>
          <a:xfrm>
            <a:off x="1250150" y="3174575"/>
            <a:ext cx="16377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Product</a:t>
            </a:r>
            <a:endParaRPr b="1" sz="700">
              <a:solidFill>
                <a:srgbClr val="1C4587"/>
              </a:solidFill>
              <a:latin typeface="Inter"/>
              <a:ea typeface="Inter"/>
              <a:cs typeface="Inter"/>
              <a:sym typeface="Inter"/>
            </a:endParaRPr>
          </a:p>
        </p:txBody>
      </p:sp>
      <p:sp>
        <p:nvSpPr>
          <p:cNvPr id="414" name="Google Shape;414;p33"/>
          <p:cNvSpPr/>
          <p:nvPr/>
        </p:nvSpPr>
        <p:spPr>
          <a:xfrm>
            <a:off x="2663450" y="2793575"/>
            <a:ext cx="15201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Media</a:t>
            </a:r>
            <a:endParaRPr b="1" sz="700">
              <a:solidFill>
                <a:srgbClr val="1C4587"/>
              </a:solidFill>
              <a:latin typeface="Inter"/>
              <a:ea typeface="Inter"/>
              <a:cs typeface="Inter"/>
              <a:sym typeface="Inter"/>
            </a:endParaRPr>
          </a:p>
        </p:txBody>
      </p:sp>
      <p:sp>
        <p:nvSpPr>
          <p:cNvPr id="415" name="Google Shape;415;p33"/>
          <p:cNvSpPr/>
          <p:nvPr/>
        </p:nvSpPr>
        <p:spPr>
          <a:xfrm>
            <a:off x="3563400" y="3116550"/>
            <a:ext cx="18654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Sales</a:t>
            </a:r>
            <a:endParaRPr b="1" sz="700">
              <a:solidFill>
                <a:srgbClr val="1C4587"/>
              </a:solidFill>
              <a:latin typeface="Inter"/>
              <a:ea typeface="Inter"/>
              <a:cs typeface="Inter"/>
              <a:sym typeface="Inter"/>
            </a:endParaRPr>
          </a:p>
        </p:txBody>
      </p:sp>
      <p:sp>
        <p:nvSpPr>
          <p:cNvPr id="416" name="Google Shape;416;p33"/>
          <p:cNvSpPr/>
          <p:nvPr/>
        </p:nvSpPr>
        <p:spPr>
          <a:xfrm>
            <a:off x="7023825" y="2793575"/>
            <a:ext cx="14106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Customer care/success</a:t>
            </a:r>
            <a:endParaRPr i="1" sz="700">
              <a:solidFill>
                <a:srgbClr val="1C4587"/>
              </a:solidFill>
              <a:latin typeface="Inter"/>
              <a:ea typeface="Inter"/>
              <a:cs typeface="Inter"/>
              <a:sym typeface="Inter"/>
            </a:endParaRPr>
          </a:p>
        </p:txBody>
      </p:sp>
      <p:sp>
        <p:nvSpPr>
          <p:cNvPr id="417" name="Google Shape;417;p33"/>
          <p:cNvSpPr/>
          <p:nvPr/>
        </p:nvSpPr>
        <p:spPr>
          <a:xfrm>
            <a:off x="5637475" y="3120050"/>
            <a:ext cx="1923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CRM</a:t>
            </a:r>
            <a:endParaRPr i="1" sz="700">
              <a:solidFill>
                <a:srgbClr val="1C4587"/>
              </a:solidFill>
              <a:latin typeface="Inter"/>
              <a:ea typeface="Inter"/>
              <a:cs typeface="Inter"/>
              <a:sym typeface="Inter"/>
            </a:endParaRPr>
          </a:p>
        </p:txBody>
      </p:sp>
      <p:sp>
        <p:nvSpPr>
          <p:cNvPr id="418" name="Google Shape;418;p33"/>
          <p:cNvSpPr/>
          <p:nvPr/>
        </p:nvSpPr>
        <p:spPr>
          <a:xfrm>
            <a:off x="1531675" y="4025800"/>
            <a:ext cx="13323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Traffic analysis and product optimisation</a:t>
            </a:r>
            <a:endParaRPr i="1" sz="700" u="sng">
              <a:solidFill>
                <a:srgbClr val="351C75"/>
              </a:solidFill>
              <a:latin typeface="Inter Light"/>
              <a:ea typeface="Inter Light"/>
              <a:cs typeface="Inter Light"/>
              <a:sym typeface="Inter Light"/>
            </a:endParaRPr>
          </a:p>
        </p:txBody>
      </p:sp>
      <p:sp>
        <p:nvSpPr>
          <p:cNvPr id="419" name="Google Shape;419;p33"/>
          <p:cNvSpPr/>
          <p:nvPr/>
        </p:nvSpPr>
        <p:spPr>
          <a:xfrm>
            <a:off x="7018075" y="35686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Customers satisfaction monitoring</a:t>
            </a:r>
            <a:endParaRPr i="1" sz="700" u="sng">
              <a:solidFill>
                <a:srgbClr val="351C75"/>
              </a:solidFill>
              <a:latin typeface="Inter Light"/>
              <a:ea typeface="Inter Light"/>
              <a:cs typeface="Inter Light"/>
              <a:sym typeface="Inter Light"/>
            </a:endParaRPr>
          </a:p>
        </p:txBody>
      </p:sp>
      <p:sp>
        <p:nvSpPr>
          <p:cNvPr id="420" name="Google Shape;420;p33"/>
          <p:cNvSpPr/>
          <p:nvPr/>
        </p:nvSpPr>
        <p:spPr>
          <a:xfrm>
            <a:off x="1643637" y="1781073"/>
            <a:ext cx="8574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100">
                <a:solidFill>
                  <a:srgbClr val="36A987"/>
                </a:solidFill>
                <a:latin typeface="Inter Light"/>
                <a:ea typeface="Inter Light"/>
                <a:cs typeface="Inter Light"/>
                <a:sym typeface="Inter Light"/>
              </a:rPr>
              <a:t>  </a:t>
            </a:r>
            <a:endParaRPr sz="11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Product</a:t>
            </a:r>
            <a:endParaRPr sz="1100">
              <a:solidFill>
                <a:srgbClr val="36A987"/>
              </a:solidFill>
              <a:latin typeface="Inter Light"/>
              <a:ea typeface="Inter Light"/>
              <a:cs typeface="Inter Light"/>
              <a:sym typeface="Inter Light"/>
            </a:endParaRPr>
          </a:p>
        </p:txBody>
      </p:sp>
      <p:sp>
        <p:nvSpPr>
          <p:cNvPr id="421" name="Google Shape;421;p33"/>
          <p:cNvSpPr/>
          <p:nvPr/>
        </p:nvSpPr>
        <p:spPr>
          <a:xfrm>
            <a:off x="1710895" y="1109537"/>
            <a:ext cx="728700" cy="464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100">
                <a:solidFill>
                  <a:srgbClr val="36A987"/>
                </a:solidFill>
                <a:latin typeface="Inter Light"/>
                <a:ea typeface="Inter Light"/>
                <a:cs typeface="Inter Light"/>
                <a:sym typeface="Inter Light"/>
              </a:rPr>
              <a:t>  </a:t>
            </a:r>
            <a:endParaRPr sz="11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Tech</a:t>
            </a:r>
            <a:endParaRPr sz="1100">
              <a:solidFill>
                <a:srgbClr val="36A987"/>
              </a:solidFill>
              <a:latin typeface="Inter Light"/>
              <a:ea typeface="Inter Light"/>
              <a:cs typeface="Inter Light"/>
              <a:sym typeface="Inter Light"/>
            </a:endParaRPr>
          </a:p>
        </p:txBody>
      </p:sp>
      <p:sp>
        <p:nvSpPr>
          <p:cNvPr id="422" name="Google Shape;422;p33"/>
          <p:cNvSpPr/>
          <p:nvPr/>
        </p:nvSpPr>
        <p:spPr>
          <a:xfrm>
            <a:off x="1705055" y="795463"/>
            <a:ext cx="7287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Page response time</a:t>
            </a:r>
            <a:endParaRPr i="1" sz="500">
              <a:solidFill>
                <a:schemeClr val="lt1"/>
              </a:solidFill>
              <a:latin typeface="Inter"/>
              <a:ea typeface="Inter"/>
              <a:cs typeface="Inter"/>
              <a:sym typeface="Inter"/>
            </a:endParaRPr>
          </a:p>
          <a:p>
            <a:pPr indent="0" lvl="0" marL="0" rtl="0" algn="l">
              <a:spcBef>
                <a:spcPts val="0"/>
              </a:spcBef>
              <a:spcAft>
                <a:spcPts val="0"/>
              </a:spcAft>
              <a:buNone/>
            </a:pPr>
            <a:r>
              <a:rPr i="1" lang="en-GB" sz="500">
                <a:solidFill>
                  <a:schemeClr val="lt1"/>
                </a:solidFill>
                <a:latin typeface="Inter"/>
                <a:ea typeface="Inter"/>
                <a:cs typeface="Inter"/>
                <a:sym typeface="Inter"/>
              </a:rPr>
              <a:t>Product bugs, Team velocity, Support ticket</a:t>
            </a:r>
            <a:endParaRPr i="1" sz="500">
              <a:solidFill>
                <a:schemeClr val="lt1"/>
              </a:solidFill>
              <a:latin typeface="Inter"/>
              <a:ea typeface="Inter"/>
              <a:cs typeface="Inter"/>
              <a:sym typeface="Inter"/>
            </a:endParaRPr>
          </a:p>
        </p:txBody>
      </p:sp>
      <p:cxnSp>
        <p:nvCxnSpPr>
          <p:cNvPr id="423" name="Google Shape;423;p33"/>
          <p:cNvCxnSpPr>
            <a:stCxn id="421" idx="2"/>
            <a:endCxn id="420" idx="0"/>
          </p:cNvCxnSpPr>
          <p:nvPr/>
        </p:nvCxnSpPr>
        <p:spPr>
          <a:xfrm rot="5400000">
            <a:off x="1970245" y="1675937"/>
            <a:ext cx="207000" cy="3000"/>
          </a:xfrm>
          <a:prstGeom prst="bentConnector3">
            <a:avLst>
              <a:gd fmla="val 50033" name="adj1"/>
            </a:avLst>
          </a:prstGeom>
          <a:noFill/>
          <a:ln cap="flat" cmpd="sng" w="19050">
            <a:solidFill>
              <a:srgbClr val="FF9652"/>
            </a:solidFill>
            <a:prstDash val="solid"/>
            <a:round/>
            <a:headEnd len="med" w="med" type="none"/>
            <a:tailEnd len="med" w="med" type="stealth"/>
          </a:ln>
        </p:spPr>
      </p:cxnSp>
      <p:sp>
        <p:nvSpPr>
          <p:cNvPr id="424" name="Google Shape;424;p33"/>
          <p:cNvSpPr/>
          <p:nvPr/>
        </p:nvSpPr>
        <p:spPr>
          <a:xfrm>
            <a:off x="2827075" y="3568600"/>
            <a:ext cx="13353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Campaign optimisation</a:t>
            </a:r>
            <a:endParaRPr i="1" sz="700" u="sng">
              <a:solidFill>
                <a:srgbClr val="351C75"/>
              </a:solidFill>
              <a:latin typeface="Inter Light"/>
              <a:ea typeface="Inter Light"/>
              <a:cs typeface="Inter Light"/>
              <a:sym typeface="Inter Light"/>
            </a:endParaRPr>
          </a:p>
        </p:txBody>
      </p:sp>
      <p:sp>
        <p:nvSpPr>
          <p:cNvPr id="425" name="Google Shape;425;p33"/>
          <p:cNvSpPr/>
          <p:nvPr/>
        </p:nvSpPr>
        <p:spPr>
          <a:xfrm>
            <a:off x="3741475" y="40258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Lead funnel monitoring</a:t>
            </a:r>
            <a:endParaRPr i="1" sz="700" u="sng">
              <a:solidFill>
                <a:srgbClr val="351C75"/>
              </a:solidFill>
              <a:latin typeface="Inter Light"/>
              <a:ea typeface="Inter Light"/>
              <a:cs typeface="Inter Light"/>
              <a:sym typeface="Inter Light"/>
            </a:endParaRPr>
          </a:p>
        </p:txBody>
      </p:sp>
      <p:sp>
        <p:nvSpPr>
          <p:cNvPr id="426" name="Google Shape;426;p33"/>
          <p:cNvSpPr/>
          <p:nvPr/>
        </p:nvSpPr>
        <p:spPr>
          <a:xfrm>
            <a:off x="5623700" y="4025800"/>
            <a:ext cx="15201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Customers base animation</a:t>
            </a:r>
            <a:endParaRPr i="1" sz="700" u="sng">
              <a:solidFill>
                <a:srgbClr val="351C75"/>
              </a:solidFill>
              <a:latin typeface="Inter Light"/>
              <a:ea typeface="Inter Light"/>
              <a:cs typeface="Inter Light"/>
              <a:sym typeface="Inter Light"/>
            </a:endParaRPr>
          </a:p>
        </p:txBody>
      </p:sp>
      <p:cxnSp>
        <p:nvCxnSpPr>
          <p:cNvPr id="427" name="Google Shape;427;p33"/>
          <p:cNvCxnSpPr>
            <a:stCxn id="420" idx="3"/>
            <a:endCxn id="407" idx="1"/>
          </p:cNvCxnSpPr>
          <p:nvPr/>
        </p:nvCxnSpPr>
        <p:spPr>
          <a:xfrm flipH="1" rot="10800000">
            <a:off x="2501037" y="2048073"/>
            <a:ext cx="1898100" cy="1200"/>
          </a:xfrm>
          <a:prstGeom prst="bentConnector3">
            <a:avLst>
              <a:gd fmla="val 50001" name="adj1"/>
            </a:avLst>
          </a:prstGeom>
          <a:noFill/>
          <a:ln cap="flat" cmpd="sng" w="19050">
            <a:solidFill>
              <a:srgbClr val="FF9652"/>
            </a:solidFill>
            <a:prstDash val="solid"/>
            <a:round/>
            <a:headEnd len="med" w="med" type="none"/>
            <a:tailEnd len="med" w="med" type="stealth"/>
          </a:ln>
        </p:spPr>
      </p:cxnSp>
      <p:cxnSp>
        <p:nvCxnSpPr>
          <p:cNvPr id="428" name="Google Shape;428;p33"/>
          <p:cNvCxnSpPr>
            <a:stCxn id="429" idx="2"/>
            <a:endCxn id="407" idx="1"/>
          </p:cNvCxnSpPr>
          <p:nvPr/>
        </p:nvCxnSpPr>
        <p:spPr>
          <a:xfrm flipH="1" rot="-5400000">
            <a:off x="3722980" y="1372037"/>
            <a:ext cx="474300" cy="878100"/>
          </a:xfrm>
          <a:prstGeom prst="bentConnector2">
            <a:avLst/>
          </a:prstGeom>
          <a:noFill/>
          <a:ln cap="flat" cmpd="sng" w="19050">
            <a:solidFill>
              <a:srgbClr val="FF9652"/>
            </a:solidFill>
            <a:prstDash val="solid"/>
            <a:round/>
            <a:headEnd len="med" w="med" type="none"/>
            <a:tailEnd len="med" w="med" type="none"/>
          </a:ln>
        </p:spPr>
      </p:cxnSp>
      <p:pic>
        <p:nvPicPr>
          <p:cNvPr id="430" name="Google Shape;430;p33"/>
          <p:cNvPicPr preferRelativeResize="0"/>
          <p:nvPr/>
        </p:nvPicPr>
        <p:blipFill>
          <a:blip r:embed="rId6">
            <a:alphaModFix/>
          </a:blip>
          <a:stretch>
            <a:fillRect/>
          </a:stretch>
        </p:blipFill>
        <p:spPr>
          <a:xfrm>
            <a:off x="1913347" y="1789123"/>
            <a:ext cx="345600" cy="345600"/>
          </a:xfrm>
          <a:prstGeom prst="rect">
            <a:avLst/>
          </a:prstGeom>
          <a:noFill/>
          <a:ln>
            <a:noFill/>
          </a:ln>
        </p:spPr>
      </p:pic>
      <p:pic>
        <p:nvPicPr>
          <p:cNvPr id="431" name="Google Shape;431;p33"/>
          <p:cNvPicPr preferRelativeResize="0"/>
          <p:nvPr/>
        </p:nvPicPr>
        <p:blipFill>
          <a:blip r:embed="rId7">
            <a:alphaModFix/>
          </a:blip>
          <a:stretch>
            <a:fillRect/>
          </a:stretch>
        </p:blipFill>
        <p:spPr>
          <a:xfrm>
            <a:off x="1981945" y="1138320"/>
            <a:ext cx="261300" cy="261300"/>
          </a:xfrm>
          <a:prstGeom prst="rect">
            <a:avLst/>
          </a:prstGeom>
          <a:noFill/>
          <a:ln>
            <a:noFill/>
          </a:ln>
        </p:spPr>
      </p:pic>
      <p:sp>
        <p:nvSpPr>
          <p:cNvPr id="408" name="Google Shape;408;p33"/>
          <p:cNvSpPr/>
          <p:nvPr/>
        </p:nvSpPr>
        <p:spPr>
          <a:xfrm>
            <a:off x="5996741" y="1779970"/>
            <a:ext cx="5994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200">
                <a:solidFill>
                  <a:srgbClr val="36A987"/>
                </a:solidFill>
                <a:latin typeface="Inter Light"/>
                <a:ea typeface="Inter Light"/>
                <a:cs typeface="Inter Light"/>
                <a:sym typeface="Inter Light"/>
              </a:rPr>
              <a:t>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Client</a:t>
            </a:r>
            <a:endParaRPr sz="1100">
              <a:solidFill>
                <a:srgbClr val="36A987"/>
              </a:solidFill>
              <a:latin typeface="Inter Light"/>
              <a:ea typeface="Inter Light"/>
              <a:cs typeface="Inter Light"/>
              <a:sym typeface="Inter Light"/>
            </a:endParaRPr>
          </a:p>
        </p:txBody>
      </p:sp>
      <p:sp>
        <p:nvSpPr>
          <p:cNvPr id="432" name="Google Shape;432;p33"/>
          <p:cNvSpPr/>
          <p:nvPr/>
        </p:nvSpPr>
        <p:spPr>
          <a:xfrm>
            <a:off x="5981375" y="2352869"/>
            <a:ext cx="630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Client, Churn, Segment, New, Cohorte </a:t>
            </a:r>
            <a:endParaRPr i="1" sz="500">
              <a:solidFill>
                <a:schemeClr val="lt1"/>
              </a:solidFill>
              <a:latin typeface="Inter"/>
              <a:ea typeface="Inter"/>
              <a:cs typeface="Inter"/>
              <a:sym typeface="Inter"/>
            </a:endParaRPr>
          </a:p>
        </p:txBody>
      </p:sp>
      <p:pic>
        <p:nvPicPr>
          <p:cNvPr id="433" name="Google Shape;433;p33"/>
          <p:cNvPicPr preferRelativeResize="0"/>
          <p:nvPr/>
        </p:nvPicPr>
        <p:blipFill>
          <a:blip r:embed="rId8">
            <a:alphaModFix/>
          </a:blip>
          <a:stretch>
            <a:fillRect/>
          </a:stretch>
        </p:blipFill>
        <p:spPr>
          <a:xfrm>
            <a:off x="6141232" y="1835775"/>
            <a:ext cx="310418" cy="278100"/>
          </a:xfrm>
          <a:prstGeom prst="rect">
            <a:avLst/>
          </a:prstGeom>
          <a:noFill/>
          <a:ln>
            <a:noFill/>
          </a:ln>
        </p:spPr>
      </p:pic>
      <p:sp>
        <p:nvSpPr>
          <p:cNvPr id="434" name="Google Shape;434;p33"/>
          <p:cNvSpPr/>
          <p:nvPr/>
        </p:nvSpPr>
        <p:spPr>
          <a:xfrm>
            <a:off x="7444463" y="1779975"/>
            <a:ext cx="8280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Customer support</a:t>
            </a:r>
            <a:endParaRPr sz="800">
              <a:solidFill>
                <a:srgbClr val="36A987"/>
              </a:solidFill>
              <a:latin typeface="Inter Light"/>
              <a:ea typeface="Inter Light"/>
              <a:cs typeface="Inter Light"/>
              <a:sym typeface="Inter Light"/>
            </a:endParaRPr>
          </a:p>
        </p:txBody>
      </p:sp>
      <p:sp>
        <p:nvSpPr>
          <p:cNvPr id="435" name="Google Shape;435;p33"/>
          <p:cNvSpPr/>
          <p:nvPr/>
        </p:nvSpPr>
        <p:spPr>
          <a:xfrm>
            <a:off x="7451150" y="2352250"/>
            <a:ext cx="828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Customer Retention Rate</a:t>
            </a:r>
            <a:endParaRPr i="1" sz="500">
              <a:solidFill>
                <a:schemeClr val="lt1"/>
              </a:solidFill>
              <a:latin typeface="Inter"/>
              <a:ea typeface="Inter"/>
              <a:cs typeface="Inter"/>
              <a:sym typeface="Inter"/>
            </a:endParaRPr>
          </a:p>
          <a:p>
            <a:pPr indent="0" lvl="0" marL="0" rtl="0" algn="l">
              <a:spcBef>
                <a:spcPts val="0"/>
              </a:spcBef>
              <a:spcAft>
                <a:spcPts val="0"/>
              </a:spcAft>
              <a:buNone/>
            </a:pPr>
            <a:r>
              <a:rPr i="1" lang="en-GB" sz="500">
                <a:solidFill>
                  <a:schemeClr val="lt1"/>
                </a:solidFill>
                <a:latin typeface="Inter"/>
                <a:ea typeface="Inter"/>
                <a:cs typeface="Inter"/>
                <a:sym typeface="Inter"/>
              </a:rPr>
              <a:t>Churn rate, NPS, upsell</a:t>
            </a:r>
            <a:endParaRPr i="1" sz="500">
              <a:solidFill>
                <a:schemeClr val="lt1"/>
              </a:solidFill>
              <a:latin typeface="Inter"/>
              <a:ea typeface="Inter"/>
              <a:cs typeface="Inter"/>
              <a:sym typeface="Inter"/>
            </a:endParaRPr>
          </a:p>
        </p:txBody>
      </p:sp>
      <p:pic>
        <p:nvPicPr>
          <p:cNvPr id="436" name="Google Shape;436;p33"/>
          <p:cNvPicPr preferRelativeResize="0"/>
          <p:nvPr/>
        </p:nvPicPr>
        <p:blipFill>
          <a:blip r:embed="rId9">
            <a:alphaModFix/>
          </a:blip>
          <a:stretch>
            <a:fillRect/>
          </a:stretch>
        </p:blipFill>
        <p:spPr>
          <a:xfrm>
            <a:off x="7728875" y="1795082"/>
            <a:ext cx="259200" cy="259200"/>
          </a:xfrm>
          <a:prstGeom prst="rect">
            <a:avLst/>
          </a:prstGeom>
          <a:noFill/>
          <a:ln>
            <a:noFill/>
          </a:ln>
        </p:spPr>
      </p:pic>
      <p:cxnSp>
        <p:nvCxnSpPr>
          <p:cNvPr id="437" name="Google Shape;437;p33"/>
          <p:cNvCxnSpPr>
            <a:stCxn id="408" idx="3"/>
            <a:endCxn id="434" idx="1"/>
          </p:cNvCxnSpPr>
          <p:nvPr/>
        </p:nvCxnSpPr>
        <p:spPr>
          <a:xfrm>
            <a:off x="6596141" y="2048170"/>
            <a:ext cx="848400" cy="600"/>
          </a:xfrm>
          <a:prstGeom prst="bentConnector3">
            <a:avLst>
              <a:gd fmla="val 49995" name="adj1"/>
            </a:avLst>
          </a:prstGeom>
          <a:noFill/>
          <a:ln cap="flat" cmpd="sng" w="19050">
            <a:solidFill>
              <a:srgbClr val="FF9652"/>
            </a:solidFill>
            <a:prstDash val="solid"/>
            <a:round/>
            <a:headEnd len="med" w="med" type="none"/>
            <a:tailEnd len="med" w="med" type="stealth"/>
          </a:ln>
        </p:spPr>
      </p:cxnSp>
      <p:sp>
        <p:nvSpPr>
          <p:cNvPr id="438" name="Google Shape;438;p33"/>
          <p:cNvSpPr/>
          <p:nvPr/>
        </p:nvSpPr>
        <p:spPr>
          <a:xfrm>
            <a:off x="5988655" y="1109537"/>
            <a:ext cx="615600" cy="464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Mail</a:t>
            </a:r>
            <a:endParaRPr sz="1100">
              <a:solidFill>
                <a:srgbClr val="36A987"/>
              </a:solidFill>
              <a:latin typeface="Inter Light"/>
              <a:ea typeface="Inter Light"/>
              <a:cs typeface="Inter Light"/>
              <a:sym typeface="Inter Light"/>
            </a:endParaRPr>
          </a:p>
        </p:txBody>
      </p:sp>
      <p:sp>
        <p:nvSpPr>
          <p:cNvPr id="439" name="Google Shape;439;p33"/>
          <p:cNvSpPr/>
          <p:nvPr/>
        </p:nvSpPr>
        <p:spPr>
          <a:xfrm>
            <a:off x="5988650" y="795463"/>
            <a:ext cx="6156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Clr>
                <a:schemeClr val="dk1"/>
              </a:buClr>
              <a:buSzPts val="1100"/>
              <a:buFont typeface="Arial"/>
              <a:buNone/>
            </a:pPr>
            <a:r>
              <a:rPr i="1" lang="en-GB" sz="500">
                <a:solidFill>
                  <a:schemeClr val="lt1"/>
                </a:solidFill>
                <a:latin typeface="Inter"/>
                <a:ea typeface="Inter"/>
                <a:cs typeface="Inter"/>
                <a:sym typeface="Inter"/>
              </a:rPr>
              <a:t>Sent, Click, Open, Conv’, Unsubscribe </a:t>
            </a:r>
            <a:endParaRPr i="1" sz="500">
              <a:solidFill>
                <a:schemeClr val="lt1"/>
              </a:solidFill>
              <a:latin typeface="Inter"/>
              <a:ea typeface="Inter"/>
              <a:cs typeface="Inter"/>
              <a:sym typeface="Inter"/>
            </a:endParaRPr>
          </a:p>
        </p:txBody>
      </p:sp>
      <p:pic>
        <p:nvPicPr>
          <p:cNvPr id="440" name="Google Shape;440;p33"/>
          <p:cNvPicPr preferRelativeResize="0"/>
          <p:nvPr/>
        </p:nvPicPr>
        <p:blipFill>
          <a:blip r:embed="rId10">
            <a:alphaModFix/>
          </a:blip>
          <a:stretch>
            <a:fillRect/>
          </a:stretch>
        </p:blipFill>
        <p:spPr>
          <a:xfrm>
            <a:off x="6165400" y="1133649"/>
            <a:ext cx="282600" cy="252326"/>
          </a:xfrm>
          <a:prstGeom prst="rect">
            <a:avLst/>
          </a:prstGeom>
          <a:noFill/>
          <a:ln>
            <a:noFill/>
          </a:ln>
        </p:spPr>
      </p:pic>
      <p:cxnSp>
        <p:nvCxnSpPr>
          <p:cNvPr id="441" name="Google Shape;441;p33"/>
          <p:cNvCxnSpPr>
            <a:stCxn id="438" idx="2"/>
            <a:endCxn id="408" idx="0"/>
          </p:cNvCxnSpPr>
          <p:nvPr/>
        </p:nvCxnSpPr>
        <p:spPr>
          <a:xfrm flipH="1" rot="-5400000">
            <a:off x="6193705" y="1676687"/>
            <a:ext cx="206100" cy="600"/>
          </a:xfrm>
          <a:prstGeom prst="bentConnector3">
            <a:avLst>
              <a:gd fmla="val 49984" name="adj1"/>
            </a:avLst>
          </a:prstGeom>
          <a:noFill/>
          <a:ln cap="flat" cmpd="sng" w="19050">
            <a:solidFill>
              <a:srgbClr val="FF9652"/>
            </a:solidFill>
            <a:prstDash val="solid"/>
            <a:round/>
            <a:headEnd len="med" w="med" type="none"/>
            <a:tailEnd len="med" w="med" type="stealth"/>
          </a:ln>
        </p:spPr>
      </p:cxnSp>
      <p:sp>
        <p:nvSpPr>
          <p:cNvPr id="442" name="Google Shape;442;p33"/>
          <p:cNvSpPr/>
          <p:nvPr/>
        </p:nvSpPr>
        <p:spPr>
          <a:xfrm>
            <a:off x="1291850" y="2793575"/>
            <a:ext cx="1332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IT</a:t>
            </a:r>
            <a:endParaRPr b="1" sz="700">
              <a:solidFill>
                <a:srgbClr val="1C4587"/>
              </a:solidFill>
              <a:latin typeface="Inter"/>
              <a:ea typeface="Inter"/>
              <a:cs typeface="Inter"/>
              <a:sym typeface="Inter"/>
            </a:endParaRPr>
          </a:p>
        </p:txBody>
      </p:sp>
      <p:sp>
        <p:nvSpPr>
          <p:cNvPr id="443" name="Google Shape;443;p33"/>
          <p:cNvSpPr/>
          <p:nvPr/>
        </p:nvSpPr>
        <p:spPr>
          <a:xfrm rot="-5400000">
            <a:off x="-45575" y="1326851"/>
            <a:ext cx="1342200" cy="282600"/>
          </a:xfrm>
          <a:prstGeom prst="round2SameRect">
            <a:avLst>
              <a:gd fmla="val 16667" name="adj1"/>
              <a:gd fmla="val 0" name="adj2"/>
            </a:avLst>
          </a:prstGeom>
          <a:solidFill>
            <a:srgbClr val="36A9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100">
                <a:solidFill>
                  <a:schemeClr val="lt1"/>
                </a:solidFill>
              </a:rPr>
              <a:t>Activity model</a:t>
            </a:r>
            <a:endParaRPr sz="1100">
              <a:solidFill>
                <a:schemeClr val="lt1"/>
              </a:solidFill>
            </a:endParaRPr>
          </a:p>
        </p:txBody>
      </p:sp>
      <p:cxnSp>
        <p:nvCxnSpPr>
          <p:cNvPr id="444" name="Google Shape;444;p33"/>
          <p:cNvCxnSpPr>
            <a:stCxn id="445" idx="2"/>
            <a:endCxn id="407" idx="0"/>
          </p:cNvCxnSpPr>
          <p:nvPr/>
        </p:nvCxnSpPr>
        <p:spPr>
          <a:xfrm flipH="1" rot="-5400000">
            <a:off x="4647693" y="1676687"/>
            <a:ext cx="206100" cy="600"/>
          </a:xfrm>
          <a:prstGeom prst="bentConnector3">
            <a:avLst>
              <a:gd fmla="val 49984" name="adj1"/>
            </a:avLst>
          </a:prstGeom>
          <a:noFill/>
          <a:ln cap="flat" cmpd="sng" w="19050">
            <a:solidFill>
              <a:srgbClr val="FF9652"/>
            </a:solidFill>
            <a:prstDash val="solid"/>
            <a:round/>
            <a:headEnd len="med" w="med" type="none"/>
            <a:tailEnd len="med" w="med" type="stealth"/>
          </a:ln>
        </p:spPr>
      </p:cxnSp>
      <p:pic>
        <p:nvPicPr>
          <p:cNvPr id="446" name="Google Shape;446;p33"/>
          <p:cNvPicPr preferRelativeResize="0"/>
          <p:nvPr/>
        </p:nvPicPr>
        <p:blipFill>
          <a:blip r:embed="rId11">
            <a:alphaModFix/>
          </a:blip>
          <a:stretch>
            <a:fillRect/>
          </a:stretch>
        </p:blipFill>
        <p:spPr>
          <a:xfrm>
            <a:off x="3390421" y="1148363"/>
            <a:ext cx="261300" cy="261329"/>
          </a:xfrm>
          <a:prstGeom prst="rect">
            <a:avLst/>
          </a:prstGeom>
          <a:noFill/>
          <a:ln>
            <a:noFill/>
          </a:ln>
        </p:spPr>
      </p:pic>
      <p:sp>
        <p:nvSpPr>
          <p:cNvPr id="429" name="Google Shape;429;p33"/>
          <p:cNvSpPr/>
          <p:nvPr/>
        </p:nvSpPr>
        <p:spPr>
          <a:xfrm>
            <a:off x="3213280" y="1109537"/>
            <a:ext cx="615600" cy="464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Ads</a:t>
            </a:r>
            <a:endParaRPr sz="1100">
              <a:solidFill>
                <a:srgbClr val="36A987"/>
              </a:solidFill>
              <a:latin typeface="Inter Light"/>
              <a:ea typeface="Inter Light"/>
              <a:cs typeface="Inter Light"/>
              <a:sym typeface="Inter Light"/>
            </a:endParaRPr>
          </a:p>
        </p:txBody>
      </p:sp>
      <p:sp>
        <p:nvSpPr>
          <p:cNvPr id="447" name="Google Shape;447;p33"/>
          <p:cNvSpPr/>
          <p:nvPr/>
        </p:nvSpPr>
        <p:spPr>
          <a:xfrm>
            <a:off x="3213275" y="795463"/>
            <a:ext cx="6156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Clr>
                <a:schemeClr val="dk1"/>
              </a:buClr>
              <a:buSzPts val="1100"/>
              <a:buFont typeface="Arial"/>
              <a:buNone/>
            </a:pPr>
            <a:r>
              <a:rPr i="1" lang="en-GB" sz="500">
                <a:solidFill>
                  <a:schemeClr val="lt1"/>
                </a:solidFill>
                <a:latin typeface="Inter"/>
                <a:ea typeface="Inter"/>
                <a:cs typeface="Inter"/>
                <a:sym typeface="Inter"/>
              </a:rPr>
              <a:t>Ads cost</a:t>
            </a:r>
            <a:endParaRPr i="1" sz="500">
              <a:solidFill>
                <a:schemeClr val="lt1"/>
              </a:solidFill>
              <a:latin typeface="Inter"/>
              <a:ea typeface="Inter"/>
              <a:cs typeface="Inter"/>
              <a:sym typeface="Inter"/>
            </a:endParaRPr>
          </a:p>
        </p:txBody>
      </p:sp>
      <p:sp>
        <p:nvSpPr>
          <p:cNvPr id="445" name="Google Shape;445;p33"/>
          <p:cNvSpPr/>
          <p:nvPr/>
        </p:nvSpPr>
        <p:spPr>
          <a:xfrm>
            <a:off x="4350843" y="1109537"/>
            <a:ext cx="799200" cy="464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100">
                <a:solidFill>
                  <a:srgbClr val="36A987"/>
                </a:solidFill>
                <a:latin typeface="Inter Light"/>
                <a:ea typeface="Inter Light"/>
                <a:cs typeface="Inter Light"/>
                <a:sym typeface="Inter Light"/>
              </a:rPr>
              <a:t>  </a:t>
            </a:r>
            <a:endParaRPr sz="1100">
              <a:solidFill>
                <a:srgbClr val="36A987"/>
              </a:solidFill>
              <a:latin typeface="Inter Light"/>
              <a:ea typeface="Inter Light"/>
              <a:cs typeface="Inter Light"/>
              <a:sym typeface="Inter Light"/>
            </a:endParaRPr>
          </a:p>
          <a:p>
            <a:pPr indent="0" lvl="0" marL="0" rtl="0" algn="ctr">
              <a:spcBef>
                <a:spcPts val="0"/>
              </a:spcBef>
              <a:spcAft>
                <a:spcPts val="0"/>
              </a:spcAft>
              <a:buClr>
                <a:schemeClr val="dk1"/>
              </a:buClr>
              <a:buSzPts val="1100"/>
              <a:buFont typeface="Arial"/>
              <a:buNone/>
            </a:pPr>
            <a:r>
              <a:rPr lang="en-GB" sz="900">
                <a:solidFill>
                  <a:srgbClr val="36A987"/>
                </a:solidFill>
                <a:latin typeface="Inter Light"/>
                <a:ea typeface="Inter Light"/>
                <a:cs typeface="Inter Light"/>
                <a:sym typeface="Inter Light"/>
              </a:rPr>
              <a:t>Payment</a:t>
            </a:r>
            <a:endParaRPr sz="1100">
              <a:solidFill>
                <a:srgbClr val="36A987"/>
              </a:solidFill>
              <a:latin typeface="Inter Light"/>
              <a:ea typeface="Inter Light"/>
              <a:cs typeface="Inter Light"/>
              <a:sym typeface="Inter Light"/>
            </a:endParaRPr>
          </a:p>
        </p:txBody>
      </p:sp>
      <p:sp>
        <p:nvSpPr>
          <p:cNvPr id="448" name="Google Shape;448;p33"/>
          <p:cNvSpPr/>
          <p:nvPr/>
        </p:nvSpPr>
        <p:spPr>
          <a:xfrm>
            <a:off x="4343854" y="795463"/>
            <a:ext cx="7992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Revenue</a:t>
            </a:r>
            <a:endParaRPr i="1" sz="500">
              <a:solidFill>
                <a:schemeClr val="lt1"/>
              </a:solidFill>
              <a:latin typeface="Inter"/>
              <a:ea typeface="Inter"/>
              <a:cs typeface="Inter"/>
              <a:sym typeface="Inter"/>
            </a:endParaRPr>
          </a:p>
        </p:txBody>
      </p:sp>
      <p:pic>
        <p:nvPicPr>
          <p:cNvPr id="449" name="Google Shape;449;p33"/>
          <p:cNvPicPr preferRelativeResize="0"/>
          <p:nvPr/>
        </p:nvPicPr>
        <p:blipFill>
          <a:blip r:embed="rId12">
            <a:alphaModFix/>
          </a:blip>
          <a:stretch>
            <a:fillRect/>
          </a:stretch>
        </p:blipFill>
        <p:spPr>
          <a:xfrm>
            <a:off x="4669525" y="1168050"/>
            <a:ext cx="248100" cy="221972"/>
          </a:xfrm>
          <a:prstGeom prst="rect">
            <a:avLst/>
          </a:prstGeom>
          <a:noFill/>
          <a:ln>
            <a:noFill/>
          </a:ln>
        </p:spPr>
      </p:pic>
      <p:sp>
        <p:nvSpPr>
          <p:cNvPr id="407" name="Google Shape;407;p33"/>
          <p:cNvSpPr/>
          <p:nvPr/>
        </p:nvSpPr>
        <p:spPr>
          <a:xfrm>
            <a:off x="4399175" y="1779970"/>
            <a:ext cx="7020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200">
                <a:solidFill>
                  <a:srgbClr val="36A987"/>
                </a:solidFill>
                <a:latin typeface="Inter Light"/>
                <a:ea typeface="Inter Light"/>
                <a:cs typeface="Inter Light"/>
                <a:sym typeface="Inter Light"/>
              </a:rPr>
              <a:t>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Sales</a:t>
            </a:r>
            <a:endParaRPr sz="1100">
              <a:solidFill>
                <a:srgbClr val="36A987"/>
              </a:solidFill>
              <a:latin typeface="Inter Light"/>
              <a:ea typeface="Inter Light"/>
              <a:cs typeface="Inter Light"/>
              <a:sym typeface="Inter Light"/>
            </a:endParaRPr>
          </a:p>
        </p:txBody>
      </p:sp>
      <p:sp>
        <p:nvSpPr>
          <p:cNvPr id="450" name="Google Shape;450;p33"/>
          <p:cNvSpPr/>
          <p:nvPr/>
        </p:nvSpPr>
        <p:spPr>
          <a:xfrm>
            <a:off x="4381175" y="2352869"/>
            <a:ext cx="738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Revenue, Wage cost</a:t>
            </a:r>
            <a:endParaRPr i="1" sz="500">
              <a:solidFill>
                <a:schemeClr val="lt1"/>
              </a:solidFill>
              <a:latin typeface="Inter"/>
              <a:ea typeface="Inter"/>
              <a:cs typeface="Inter"/>
              <a:sym typeface="Inter"/>
            </a:endParaRPr>
          </a:p>
        </p:txBody>
      </p:sp>
      <p:pic>
        <p:nvPicPr>
          <p:cNvPr id="451" name="Google Shape;451;p33"/>
          <p:cNvPicPr preferRelativeResize="0"/>
          <p:nvPr/>
        </p:nvPicPr>
        <p:blipFill>
          <a:blip r:embed="rId13">
            <a:alphaModFix/>
          </a:blip>
          <a:stretch>
            <a:fillRect/>
          </a:stretch>
        </p:blipFill>
        <p:spPr>
          <a:xfrm>
            <a:off x="4616242" y="1866072"/>
            <a:ext cx="248100" cy="217503"/>
          </a:xfrm>
          <a:prstGeom prst="rect">
            <a:avLst/>
          </a:prstGeom>
          <a:noFill/>
          <a:ln>
            <a:noFill/>
          </a:ln>
        </p:spPr>
      </p:pic>
      <p:pic>
        <p:nvPicPr>
          <p:cNvPr id="452" name="Google Shape;452;p33"/>
          <p:cNvPicPr preferRelativeResize="0"/>
          <p:nvPr/>
        </p:nvPicPr>
        <p:blipFill>
          <a:blip r:embed="rId14">
            <a:alphaModFix/>
          </a:blip>
          <a:stretch>
            <a:fillRect/>
          </a:stretch>
        </p:blipFill>
        <p:spPr>
          <a:xfrm>
            <a:off x="4823148" y="1839666"/>
            <a:ext cx="146800" cy="146800"/>
          </a:xfrm>
          <a:prstGeom prst="rect">
            <a:avLst/>
          </a:prstGeom>
          <a:noFill/>
          <a:ln>
            <a:noFill/>
          </a:ln>
        </p:spPr>
      </p:pic>
      <p:sp>
        <p:nvSpPr>
          <p:cNvPr id="453" name="Google Shape;453;p33"/>
          <p:cNvSpPr/>
          <p:nvPr/>
        </p:nvSpPr>
        <p:spPr>
          <a:xfrm>
            <a:off x="4277550" y="2793575"/>
            <a:ext cx="15816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Finance</a:t>
            </a:r>
            <a:endParaRPr i="1" sz="700">
              <a:solidFill>
                <a:srgbClr val="1C4587"/>
              </a:solidFill>
              <a:latin typeface="Inter"/>
              <a:ea typeface="Inter"/>
              <a:cs typeface="Inter"/>
              <a:sym typeface="Inter"/>
            </a:endParaRPr>
          </a:p>
        </p:txBody>
      </p:sp>
      <p:sp>
        <p:nvSpPr>
          <p:cNvPr id="454" name="Google Shape;454;p33"/>
          <p:cNvSpPr/>
          <p:nvPr/>
        </p:nvSpPr>
        <p:spPr>
          <a:xfrm>
            <a:off x="871400" y="754675"/>
            <a:ext cx="8099400" cy="3773700"/>
          </a:xfrm>
          <a:prstGeom prst="roundRect">
            <a:avLst>
              <a:gd fmla="val 2910" name="adj"/>
            </a:avLst>
          </a:prstGeom>
          <a:solidFill>
            <a:srgbClr val="FFFFFF">
              <a:alpha val="78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3"/>
          <p:cNvSpPr/>
          <p:nvPr/>
        </p:nvSpPr>
        <p:spPr>
          <a:xfrm>
            <a:off x="4377450" y="3568600"/>
            <a:ext cx="13662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FInancial management</a:t>
            </a:r>
            <a:endParaRPr i="1" sz="700" u="sng">
              <a:solidFill>
                <a:srgbClr val="351C75"/>
              </a:solidFill>
              <a:latin typeface="Inter Light"/>
              <a:ea typeface="Inter Light"/>
              <a:cs typeface="Inter Light"/>
              <a:sym typeface="Inter Light"/>
            </a:endParaRPr>
          </a:p>
        </p:txBody>
      </p:sp>
      <p:sp>
        <p:nvSpPr>
          <p:cNvPr id="456" name="Google Shape;456;p33"/>
          <p:cNvSpPr txBox="1"/>
          <p:nvPr/>
        </p:nvSpPr>
        <p:spPr>
          <a:xfrm>
            <a:off x="2693188" y="1953950"/>
            <a:ext cx="3896400" cy="1046700"/>
          </a:xfrm>
          <a:prstGeom prst="rect">
            <a:avLst/>
          </a:prstGeom>
          <a:solidFill>
            <a:srgbClr val="F4CCCC"/>
          </a:solidFill>
          <a:ln cap="flat" cmpd="sng" w="1905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i="1" lang="en-GB" sz="2000" u="sng">
                <a:solidFill>
                  <a:srgbClr val="FF0000"/>
                </a:solidFill>
                <a:latin typeface="Inter Medium"/>
                <a:ea typeface="Inter Medium"/>
                <a:cs typeface="Inter Medium"/>
                <a:sym typeface="Inter Medium"/>
              </a:rPr>
              <a:t>No purchase/supply team: </a:t>
            </a:r>
            <a:endParaRPr i="1" sz="2000" u="sng">
              <a:solidFill>
                <a:srgbClr val="FF0000"/>
              </a:solidFill>
              <a:latin typeface="Inter Medium"/>
              <a:ea typeface="Inter Medium"/>
              <a:cs typeface="Inter Medium"/>
              <a:sym typeface="Inter Medium"/>
            </a:endParaRPr>
          </a:p>
          <a:p>
            <a:pPr indent="0" lvl="0" marL="0" rtl="0" algn="ctr">
              <a:spcBef>
                <a:spcPts val="0"/>
              </a:spcBef>
              <a:spcAft>
                <a:spcPts val="0"/>
              </a:spcAft>
              <a:buNone/>
            </a:pPr>
            <a:r>
              <a:rPr lang="en-GB" sz="1200">
                <a:solidFill>
                  <a:srgbClr val="FF0000"/>
                </a:solidFill>
              </a:rPr>
              <a:t>For SaaS activities, a procurement team is not necessary. The software itself is the product, so there is no need for raw material procurement.</a:t>
            </a:r>
            <a:endParaRPr i="1" sz="2000" u="sng">
              <a:solidFill>
                <a:srgbClr val="FF0000"/>
              </a:solidFill>
              <a:latin typeface="Inter Medium"/>
              <a:ea typeface="Inter Medium"/>
              <a:cs typeface="Inter Medium"/>
              <a:sym typeface="Inter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3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Part 2: </a:t>
            </a:r>
            <a:r>
              <a:rPr lang="en-GB"/>
              <a:t>Logistic and Shipping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35"/>
          <p:cNvSpPr txBox="1"/>
          <p:nvPr>
            <p:ph type="title"/>
          </p:nvPr>
        </p:nvSpPr>
        <p:spPr>
          <a:xfrm>
            <a:off x="336875" y="41600"/>
            <a:ext cx="867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t>Lecture reminder: objectives of the l</a:t>
            </a:r>
            <a:r>
              <a:rPr lang="en-GB" sz="2200"/>
              <a:t>ogistics (shipping &amp; transport) team</a:t>
            </a:r>
            <a:endParaRPr sz="2200"/>
          </a:p>
        </p:txBody>
      </p:sp>
      <p:sp>
        <p:nvSpPr>
          <p:cNvPr id="467" name="Google Shape;467;p35"/>
          <p:cNvSpPr/>
          <p:nvPr/>
        </p:nvSpPr>
        <p:spPr>
          <a:xfrm>
            <a:off x="336875" y="847400"/>
            <a:ext cx="8273100" cy="600000"/>
          </a:xfrm>
          <a:prstGeom prst="roundRect">
            <a:avLst>
              <a:gd fmla="val 16667" name="adj"/>
            </a:avLst>
          </a:prstGeom>
          <a:no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1349999" rtl="0" algn="l">
              <a:spcBef>
                <a:spcPts val="0"/>
              </a:spcBef>
              <a:spcAft>
                <a:spcPts val="0"/>
              </a:spcAft>
              <a:buNone/>
            </a:pPr>
            <a:r>
              <a:rPr lang="en-GB" sz="1100">
                <a:solidFill>
                  <a:schemeClr val="dk1"/>
                </a:solidFill>
              </a:rPr>
              <a:t>Ensure a quick preparation and delivery of products</a:t>
            </a:r>
            <a:endParaRPr sz="1100">
              <a:solidFill>
                <a:schemeClr val="dk1"/>
              </a:solidFill>
            </a:endParaRPr>
          </a:p>
          <a:p>
            <a:pPr indent="0" lvl="0" marL="1349999" rtl="0" algn="l">
              <a:spcBef>
                <a:spcPts val="0"/>
              </a:spcBef>
              <a:spcAft>
                <a:spcPts val="0"/>
              </a:spcAft>
              <a:buNone/>
            </a:pPr>
            <a:r>
              <a:rPr lang="en-GB" sz="1100">
                <a:solidFill>
                  <a:schemeClr val="dk1"/>
                </a:solidFill>
              </a:rPr>
              <a:t>Limit delays, defective or missing products</a:t>
            </a:r>
            <a:endParaRPr sz="1100">
              <a:solidFill>
                <a:schemeClr val="dk1"/>
              </a:solidFill>
              <a:latin typeface="Inter"/>
              <a:ea typeface="Inter"/>
              <a:cs typeface="Inter"/>
              <a:sym typeface="Inter"/>
            </a:endParaRPr>
          </a:p>
        </p:txBody>
      </p:sp>
      <p:sp>
        <p:nvSpPr>
          <p:cNvPr id="468" name="Google Shape;468;p35"/>
          <p:cNvSpPr/>
          <p:nvPr/>
        </p:nvSpPr>
        <p:spPr>
          <a:xfrm>
            <a:off x="336875" y="847388"/>
            <a:ext cx="1320900" cy="600000"/>
          </a:xfrm>
          <a:prstGeom prst="roundRect">
            <a:avLst>
              <a:gd fmla="val 16667" name="adj"/>
            </a:avLst>
          </a:prstGeom>
          <a:solidFill>
            <a:srgbClr val="4D04C4"/>
          </a:solid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a:solidFill>
                  <a:srgbClr val="F8F9FA"/>
                </a:solidFill>
                <a:latin typeface="Inter"/>
                <a:ea typeface="Inter"/>
                <a:cs typeface="Inter"/>
                <a:sym typeface="Inter"/>
              </a:rPr>
              <a:t>Mission</a:t>
            </a:r>
            <a:endParaRPr>
              <a:solidFill>
                <a:srgbClr val="F8F9FA"/>
              </a:solidFill>
              <a:latin typeface="Inter"/>
              <a:ea typeface="Inter"/>
              <a:cs typeface="Inter"/>
              <a:sym typeface="Inter"/>
            </a:endParaRPr>
          </a:p>
        </p:txBody>
      </p:sp>
      <p:pic>
        <p:nvPicPr>
          <p:cNvPr id="469" name="Google Shape;469;p35"/>
          <p:cNvPicPr preferRelativeResize="0"/>
          <p:nvPr/>
        </p:nvPicPr>
        <p:blipFill>
          <a:blip r:embed="rId3">
            <a:alphaModFix/>
          </a:blip>
          <a:stretch>
            <a:fillRect/>
          </a:stretch>
        </p:blipFill>
        <p:spPr>
          <a:xfrm>
            <a:off x="411075" y="993276"/>
            <a:ext cx="308250" cy="308225"/>
          </a:xfrm>
          <a:prstGeom prst="rect">
            <a:avLst/>
          </a:prstGeom>
          <a:noFill/>
          <a:ln>
            <a:noFill/>
          </a:ln>
        </p:spPr>
      </p:pic>
      <p:sp>
        <p:nvSpPr>
          <p:cNvPr id="470" name="Google Shape;470;p35"/>
          <p:cNvSpPr/>
          <p:nvPr/>
        </p:nvSpPr>
        <p:spPr>
          <a:xfrm>
            <a:off x="336875" y="1549472"/>
            <a:ext cx="8273100" cy="600000"/>
          </a:xfrm>
          <a:prstGeom prst="roundRect">
            <a:avLst>
              <a:gd fmla="val 16667" name="adj"/>
            </a:avLst>
          </a:prstGeom>
          <a:no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1349999" rtl="0" algn="l">
              <a:spcBef>
                <a:spcPts val="0"/>
              </a:spcBef>
              <a:spcAft>
                <a:spcPts val="0"/>
              </a:spcAft>
              <a:buNone/>
            </a:pPr>
            <a:r>
              <a:rPr lang="en-GB" sz="1100">
                <a:solidFill>
                  <a:schemeClr val="dk1"/>
                </a:solidFill>
                <a:latin typeface="Inter"/>
                <a:ea typeface="Inter"/>
                <a:cs typeface="Inter"/>
                <a:sym typeface="Inter"/>
              </a:rPr>
              <a:t>Monitor preparation of parcels, inventory and shipping</a:t>
            </a:r>
            <a:endParaRPr sz="1100">
              <a:latin typeface="Inter"/>
              <a:ea typeface="Inter"/>
              <a:cs typeface="Inter"/>
              <a:sym typeface="Inter"/>
            </a:endParaRPr>
          </a:p>
          <a:p>
            <a:pPr indent="0" lvl="0" marL="1349999" rtl="0" algn="l">
              <a:spcBef>
                <a:spcPts val="0"/>
              </a:spcBef>
              <a:spcAft>
                <a:spcPts val="0"/>
              </a:spcAft>
              <a:buNone/>
            </a:pPr>
            <a:r>
              <a:rPr lang="en-GB" sz="1100">
                <a:solidFill>
                  <a:schemeClr val="dk1"/>
                </a:solidFill>
                <a:latin typeface="Inter"/>
                <a:ea typeface="Inter"/>
                <a:cs typeface="Inter"/>
                <a:sym typeface="Inter"/>
              </a:rPr>
              <a:t>Control delays, defect or missing rate</a:t>
            </a:r>
            <a:endParaRPr sz="1100">
              <a:latin typeface="Inter"/>
              <a:ea typeface="Inter"/>
              <a:cs typeface="Inter"/>
              <a:sym typeface="Inter"/>
            </a:endParaRPr>
          </a:p>
        </p:txBody>
      </p:sp>
      <p:sp>
        <p:nvSpPr>
          <p:cNvPr id="471" name="Google Shape;471;p35"/>
          <p:cNvSpPr/>
          <p:nvPr/>
        </p:nvSpPr>
        <p:spPr>
          <a:xfrm>
            <a:off x="336875" y="1549472"/>
            <a:ext cx="1320900" cy="600000"/>
          </a:xfrm>
          <a:prstGeom prst="roundRect">
            <a:avLst>
              <a:gd fmla="val 16667" name="adj"/>
            </a:avLst>
          </a:prstGeom>
          <a:solidFill>
            <a:srgbClr val="4D04C4"/>
          </a:solid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F8F9FA"/>
                </a:solidFill>
                <a:latin typeface="Inter"/>
                <a:ea typeface="Inter"/>
                <a:cs typeface="Inter"/>
                <a:sym typeface="Inter"/>
              </a:rPr>
              <a:t>Data use</a:t>
            </a:r>
            <a:endParaRPr sz="1300">
              <a:solidFill>
                <a:srgbClr val="F8F9FA"/>
              </a:solidFill>
              <a:latin typeface="Inter"/>
              <a:ea typeface="Inter"/>
              <a:cs typeface="Inter"/>
              <a:sym typeface="Inter"/>
            </a:endParaRPr>
          </a:p>
        </p:txBody>
      </p:sp>
      <p:sp>
        <p:nvSpPr>
          <p:cNvPr id="472" name="Google Shape;472;p35"/>
          <p:cNvSpPr/>
          <p:nvPr/>
        </p:nvSpPr>
        <p:spPr>
          <a:xfrm>
            <a:off x="336875" y="2251556"/>
            <a:ext cx="1320900" cy="1252500"/>
          </a:xfrm>
          <a:prstGeom prst="roundRect">
            <a:avLst>
              <a:gd fmla="val 8152" name="adj"/>
            </a:avLst>
          </a:prstGeom>
          <a:solidFill>
            <a:srgbClr val="8E7CC3"/>
          </a:solidFill>
          <a:ln cap="flat" cmpd="sng" w="19050">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F8F9FA"/>
                </a:solidFill>
                <a:latin typeface="Inter"/>
                <a:ea typeface="Inter"/>
                <a:cs typeface="Inter"/>
                <a:sym typeface="Inter"/>
              </a:rPr>
              <a:t>How to measure:</a:t>
            </a:r>
            <a:endParaRPr sz="1300">
              <a:solidFill>
                <a:srgbClr val="F8F9FA"/>
              </a:solidFill>
              <a:latin typeface="Inter"/>
              <a:ea typeface="Inter"/>
              <a:cs typeface="Inter"/>
              <a:sym typeface="Inter"/>
            </a:endParaRPr>
          </a:p>
          <a:p>
            <a:pPr indent="0" lvl="0" marL="0" rtl="0" algn="r">
              <a:spcBef>
                <a:spcPts val="0"/>
              </a:spcBef>
              <a:spcAft>
                <a:spcPts val="0"/>
              </a:spcAft>
              <a:buNone/>
            </a:pPr>
            <a:r>
              <a:rPr lang="en-GB" sz="1300">
                <a:solidFill>
                  <a:srgbClr val="F8F9FA"/>
                </a:solidFill>
                <a:latin typeface="Inter"/>
                <a:ea typeface="Inter"/>
                <a:cs typeface="Inter"/>
                <a:sym typeface="Inter"/>
              </a:rPr>
              <a:t>KPIs</a:t>
            </a:r>
            <a:endParaRPr sz="1300">
              <a:solidFill>
                <a:srgbClr val="F8F9FA"/>
              </a:solidFill>
              <a:latin typeface="Inter"/>
              <a:ea typeface="Inter"/>
              <a:cs typeface="Inter"/>
              <a:sym typeface="Inter"/>
            </a:endParaRPr>
          </a:p>
        </p:txBody>
      </p:sp>
      <p:sp>
        <p:nvSpPr>
          <p:cNvPr id="473" name="Google Shape;473;p35"/>
          <p:cNvSpPr/>
          <p:nvPr/>
        </p:nvSpPr>
        <p:spPr>
          <a:xfrm>
            <a:off x="336875" y="3708225"/>
            <a:ext cx="1320900" cy="600000"/>
          </a:xfrm>
          <a:prstGeom prst="roundRect">
            <a:avLst>
              <a:gd fmla="val 16667" name="adj"/>
            </a:avLst>
          </a:prstGeom>
          <a:solidFill>
            <a:srgbClr val="D9D2E9"/>
          </a:solidFill>
          <a:ln cap="flat" cmpd="sng" w="19050">
            <a:solidFill>
              <a:srgbClr val="D9D2E9"/>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666666"/>
                </a:solidFill>
                <a:latin typeface="Inter"/>
                <a:ea typeface="Inter"/>
                <a:cs typeface="Inter"/>
                <a:sym typeface="Inter"/>
              </a:rPr>
              <a:t>Examples of sources</a:t>
            </a:r>
            <a:endParaRPr sz="1300">
              <a:solidFill>
                <a:srgbClr val="666666"/>
              </a:solidFill>
              <a:latin typeface="Inter"/>
              <a:ea typeface="Inter"/>
              <a:cs typeface="Inter"/>
              <a:sym typeface="Inter"/>
            </a:endParaRPr>
          </a:p>
        </p:txBody>
      </p:sp>
      <p:cxnSp>
        <p:nvCxnSpPr>
          <p:cNvPr id="474" name="Google Shape;474;p35"/>
          <p:cNvCxnSpPr/>
          <p:nvPr/>
        </p:nvCxnSpPr>
        <p:spPr>
          <a:xfrm>
            <a:off x="400800" y="3606141"/>
            <a:ext cx="8159100" cy="0"/>
          </a:xfrm>
          <a:prstGeom prst="straightConnector1">
            <a:avLst/>
          </a:prstGeom>
          <a:noFill/>
          <a:ln cap="flat" cmpd="sng" w="9525">
            <a:solidFill>
              <a:schemeClr val="dk2"/>
            </a:solidFill>
            <a:prstDash val="dash"/>
            <a:round/>
            <a:headEnd len="med" w="med" type="none"/>
            <a:tailEnd len="med" w="med" type="none"/>
          </a:ln>
        </p:spPr>
      </p:cxnSp>
      <p:pic>
        <p:nvPicPr>
          <p:cNvPr id="475" name="Google Shape;475;p35"/>
          <p:cNvPicPr preferRelativeResize="0"/>
          <p:nvPr/>
        </p:nvPicPr>
        <p:blipFill>
          <a:blip r:embed="rId4">
            <a:alphaModFix/>
          </a:blip>
          <a:stretch>
            <a:fillRect/>
          </a:stretch>
        </p:blipFill>
        <p:spPr>
          <a:xfrm>
            <a:off x="391988" y="1680504"/>
            <a:ext cx="308250" cy="308273"/>
          </a:xfrm>
          <a:prstGeom prst="rect">
            <a:avLst/>
          </a:prstGeom>
          <a:noFill/>
          <a:ln>
            <a:noFill/>
          </a:ln>
        </p:spPr>
      </p:pic>
      <p:pic>
        <p:nvPicPr>
          <p:cNvPr id="476" name="Google Shape;476;p35"/>
          <p:cNvPicPr preferRelativeResize="0"/>
          <p:nvPr/>
        </p:nvPicPr>
        <p:blipFill>
          <a:blip r:embed="rId5">
            <a:alphaModFix/>
          </a:blip>
          <a:stretch>
            <a:fillRect/>
          </a:stretch>
        </p:blipFill>
        <p:spPr>
          <a:xfrm>
            <a:off x="468325" y="2477132"/>
            <a:ext cx="308250" cy="258609"/>
          </a:xfrm>
          <a:prstGeom prst="rect">
            <a:avLst/>
          </a:prstGeom>
          <a:noFill/>
          <a:ln>
            <a:noFill/>
          </a:ln>
        </p:spPr>
      </p:pic>
      <p:sp>
        <p:nvSpPr>
          <p:cNvPr id="477" name="Google Shape;477;p35"/>
          <p:cNvSpPr/>
          <p:nvPr/>
        </p:nvSpPr>
        <p:spPr>
          <a:xfrm>
            <a:off x="1927625" y="2815375"/>
            <a:ext cx="15462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List of parcels</a:t>
            </a:r>
            <a:endParaRPr sz="1200">
              <a:latin typeface="Inter"/>
              <a:ea typeface="Inter"/>
              <a:cs typeface="Inter"/>
              <a:sym typeface="Inter"/>
            </a:endParaRPr>
          </a:p>
        </p:txBody>
      </p:sp>
      <p:sp>
        <p:nvSpPr>
          <p:cNvPr id="478" name="Google Shape;478;p35"/>
          <p:cNvSpPr/>
          <p:nvPr/>
        </p:nvSpPr>
        <p:spPr>
          <a:xfrm>
            <a:off x="3639655" y="2815375"/>
            <a:ext cx="15462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Shipping time</a:t>
            </a:r>
            <a:endParaRPr sz="1200">
              <a:latin typeface="Inter"/>
              <a:ea typeface="Inter"/>
              <a:cs typeface="Inter"/>
              <a:sym typeface="Inter"/>
            </a:endParaRPr>
          </a:p>
        </p:txBody>
      </p:sp>
      <p:sp>
        <p:nvSpPr>
          <p:cNvPr id="479" name="Google Shape;479;p35"/>
          <p:cNvSpPr/>
          <p:nvPr/>
        </p:nvSpPr>
        <p:spPr>
          <a:xfrm>
            <a:off x="5351686" y="2815375"/>
            <a:ext cx="15462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Delivery time</a:t>
            </a:r>
            <a:endParaRPr sz="1200">
              <a:latin typeface="Inter"/>
              <a:ea typeface="Inter"/>
              <a:cs typeface="Inter"/>
              <a:sym typeface="Inter"/>
            </a:endParaRPr>
          </a:p>
        </p:txBody>
      </p:sp>
      <p:sp>
        <p:nvSpPr>
          <p:cNvPr id="480" name="Google Shape;480;p35"/>
          <p:cNvSpPr/>
          <p:nvPr/>
        </p:nvSpPr>
        <p:spPr>
          <a:xfrm>
            <a:off x="7063716" y="2815375"/>
            <a:ext cx="15462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Error rate: </a:t>
            </a:r>
            <a:endParaRPr sz="1200">
              <a:latin typeface="Inter"/>
              <a:ea typeface="Inter"/>
              <a:cs typeface="Inter"/>
              <a:sym typeface="Inter"/>
            </a:endParaRPr>
          </a:p>
          <a:p>
            <a:pPr indent="0" lvl="0" marL="0" marR="0" rtl="0" algn="ctr">
              <a:lnSpc>
                <a:spcPct val="100000"/>
              </a:lnSpc>
              <a:spcBef>
                <a:spcPts val="0"/>
              </a:spcBef>
              <a:spcAft>
                <a:spcPts val="0"/>
              </a:spcAft>
              <a:buNone/>
            </a:pPr>
            <a:r>
              <a:rPr i="1" lang="en-GB" sz="900">
                <a:solidFill>
                  <a:schemeClr val="dk1"/>
                </a:solidFill>
                <a:latin typeface="Inter"/>
                <a:ea typeface="Inter"/>
                <a:cs typeface="Inter"/>
                <a:sym typeface="Inter"/>
              </a:rPr>
              <a:t>delays, missing, defective, lost or wrong product</a:t>
            </a:r>
            <a:endParaRPr sz="900">
              <a:latin typeface="Inter"/>
              <a:ea typeface="Inter"/>
              <a:cs typeface="Inter"/>
              <a:sym typeface="Inter"/>
            </a:endParaRPr>
          </a:p>
        </p:txBody>
      </p:sp>
      <p:grpSp>
        <p:nvGrpSpPr>
          <p:cNvPr id="481" name="Google Shape;481;p35"/>
          <p:cNvGrpSpPr/>
          <p:nvPr/>
        </p:nvGrpSpPr>
        <p:grpSpPr>
          <a:xfrm>
            <a:off x="2085275" y="3708125"/>
            <a:ext cx="1230900" cy="357000"/>
            <a:chOff x="2059600" y="4065200"/>
            <a:chExt cx="1230900" cy="357000"/>
          </a:xfrm>
        </p:grpSpPr>
        <p:sp>
          <p:nvSpPr>
            <p:cNvPr id="482" name="Google Shape;482;p35"/>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Customer orders</a:t>
              </a:r>
              <a:endParaRPr sz="1000">
                <a:latin typeface="Inter"/>
                <a:ea typeface="Inter"/>
                <a:cs typeface="Inter"/>
                <a:sym typeface="Inter"/>
              </a:endParaRPr>
            </a:p>
          </p:txBody>
        </p:sp>
        <p:pic>
          <p:nvPicPr>
            <p:cNvPr id="483" name="Google Shape;483;p35"/>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484" name="Google Shape;484;p35"/>
          <p:cNvGrpSpPr/>
          <p:nvPr/>
        </p:nvGrpSpPr>
        <p:grpSpPr>
          <a:xfrm>
            <a:off x="5509325" y="3708125"/>
            <a:ext cx="1230900" cy="357000"/>
            <a:chOff x="2059600" y="4065200"/>
            <a:chExt cx="1230900" cy="357000"/>
          </a:xfrm>
        </p:grpSpPr>
        <p:sp>
          <p:nvSpPr>
            <p:cNvPr id="485" name="Google Shape;485;p35"/>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Shipping</a:t>
              </a:r>
              <a:endParaRPr sz="1000">
                <a:latin typeface="Inter"/>
                <a:ea typeface="Inter"/>
                <a:cs typeface="Inter"/>
                <a:sym typeface="Inter"/>
              </a:endParaRPr>
            </a:p>
          </p:txBody>
        </p:sp>
        <p:pic>
          <p:nvPicPr>
            <p:cNvPr id="486" name="Google Shape;486;p35"/>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487" name="Google Shape;487;p35"/>
          <p:cNvGrpSpPr/>
          <p:nvPr/>
        </p:nvGrpSpPr>
        <p:grpSpPr>
          <a:xfrm>
            <a:off x="7221375" y="3708125"/>
            <a:ext cx="1320900" cy="357000"/>
            <a:chOff x="2059600" y="4065200"/>
            <a:chExt cx="1320900" cy="357000"/>
          </a:xfrm>
        </p:grpSpPr>
        <p:sp>
          <p:nvSpPr>
            <p:cNvPr id="488" name="Google Shape;488;p35"/>
            <p:cNvSpPr/>
            <p:nvPr/>
          </p:nvSpPr>
          <p:spPr>
            <a:xfrm>
              <a:off x="2059600" y="4065200"/>
              <a:ext cx="132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Client issues/ refunds</a:t>
              </a:r>
              <a:endParaRPr sz="1000">
                <a:latin typeface="Inter"/>
                <a:ea typeface="Inter"/>
                <a:cs typeface="Inter"/>
                <a:sym typeface="Inter"/>
              </a:endParaRPr>
            </a:p>
          </p:txBody>
        </p:sp>
        <p:pic>
          <p:nvPicPr>
            <p:cNvPr id="489" name="Google Shape;489;p35"/>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490" name="Google Shape;490;p35"/>
          <p:cNvGrpSpPr/>
          <p:nvPr/>
        </p:nvGrpSpPr>
        <p:grpSpPr>
          <a:xfrm>
            <a:off x="3797288" y="3708125"/>
            <a:ext cx="1230900" cy="357000"/>
            <a:chOff x="2059600" y="4065200"/>
            <a:chExt cx="1230900" cy="357000"/>
          </a:xfrm>
        </p:grpSpPr>
        <p:sp>
          <p:nvSpPr>
            <p:cNvPr id="491" name="Google Shape;491;p35"/>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Warehouse</a:t>
              </a:r>
              <a:endParaRPr sz="1000">
                <a:latin typeface="Inter"/>
                <a:ea typeface="Inter"/>
                <a:cs typeface="Inter"/>
                <a:sym typeface="Inter"/>
              </a:endParaRPr>
            </a:p>
          </p:txBody>
        </p:sp>
        <p:pic>
          <p:nvPicPr>
            <p:cNvPr id="492" name="Google Shape;492;p35"/>
            <p:cNvPicPr preferRelativeResize="0"/>
            <p:nvPr/>
          </p:nvPicPr>
          <p:blipFill>
            <a:blip r:embed="rId6">
              <a:alphaModFix/>
            </a:blip>
            <a:stretch>
              <a:fillRect/>
            </a:stretch>
          </p:blipFill>
          <p:spPr>
            <a:xfrm>
              <a:off x="2201900" y="4147537"/>
              <a:ext cx="192325" cy="192325"/>
            </a:xfrm>
            <a:prstGeom prst="rect">
              <a:avLst/>
            </a:prstGeom>
            <a:noFill/>
            <a:ln>
              <a:noFill/>
            </a:ln>
          </p:spPr>
        </p:pic>
      </p:grpSp>
      <p:pic>
        <p:nvPicPr>
          <p:cNvPr id="493" name="Google Shape;493;p35"/>
          <p:cNvPicPr preferRelativeResize="0"/>
          <p:nvPr/>
        </p:nvPicPr>
        <p:blipFill>
          <a:blip r:embed="rId7">
            <a:alphaModFix/>
          </a:blip>
          <a:stretch>
            <a:fillRect/>
          </a:stretch>
        </p:blipFill>
        <p:spPr>
          <a:xfrm>
            <a:off x="2498350" y="2404050"/>
            <a:ext cx="404750" cy="404750"/>
          </a:xfrm>
          <a:prstGeom prst="rect">
            <a:avLst/>
          </a:prstGeom>
          <a:noFill/>
          <a:ln>
            <a:noFill/>
          </a:ln>
        </p:spPr>
      </p:pic>
      <p:pic>
        <p:nvPicPr>
          <p:cNvPr id="494" name="Google Shape;494;p35"/>
          <p:cNvPicPr preferRelativeResize="0"/>
          <p:nvPr/>
        </p:nvPicPr>
        <p:blipFill>
          <a:blip r:embed="rId8">
            <a:alphaModFix/>
          </a:blip>
          <a:stretch>
            <a:fillRect/>
          </a:stretch>
        </p:blipFill>
        <p:spPr>
          <a:xfrm>
            <a:off x="4210380" y="2404050"/>
            <a:ext cx="404750" cy="404750"/>
          </a:xfrm>
          <a:prstGeom prst="rect">
            <a:avLst/>
          </a:prstGeom>
          <a:noFill/>
          <a:ln>
            <a:noFill/>
          </a:ln>
        </p:spPr>
      </p:pic>
      <p:pic>
        <p:nvPicPr>
          <p:cNvPr id="495" name="Google Shape;495;p35"/>
          <p:cNvPicPr preferRelativeResize="0"/>
          <p:nvPr/>
        </p:nvPicPr>
        <p:blipFill>
          <a:blip r:embed="rId9">
            <a:alphaModFix/>
          </a:blip>
          <a:stretch>
            <a:fillRect/>
          </a:stretch>
        </p:blipFill>
        <p:spPr>
          <a:xfrm>
            <a:off x="5922411" y="2404050"/>
            <a:ext cx="404750" cy="404750"/>
          </a:xfrm>
          <a:prstGeom prst="rect">
            <a:avLst/>
          </a:prstGeom>
          <a:noFill/>
          <a:ln>
            <a:noFill/>
          </a:ln>
        </p:spPr>
      </p:pic>
      <p:pic>
        <p:nvPicPr>
          <p:cNvPr id="496" name="Google Shape;496;p35"/>
          <p:cNvPicPr preferRelativeResize="0"/>
          <p:nvPr/>
        </p:nvPicPr>
        <p:blipFill>
          <a:blip r:embed="rId10">
            <a:alphaModFix/>
          </a:blip>
          <a:stretch>
            <a:fillRect/>
          </a:stretch>
        </p:blipFill>
        <p:spPr>
          <a:xfrm>
            <a:off x="7634441" y="2404050"/>
            <a:ext cx="404750" cy="404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36"/>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Logistic and shipping</a:t>
            </a:r>
            <a:endParaRPr/>
          </a:p>
        </p:txBody>
      </p:sp>
      <p:sp>
        <p:nvSpPr>
          <p:cNvPr id="502" name="Google Shape;502;p36"/>
          <p:cNvSpPr txBox="1"/>
          <p:nvPr>
            <p:ph idx="1" type="body"/>
          </p:nvPr>
        </p:nvSpPr>
        <p:spPr>
          <a:xfrm>
            <a:off x="311700" y="10007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rgbClr val="4D04C4"/>
                </a:solidFill>
              </a:rPr>
              <a:t>Let's focus on the primary use of data in this context, which is </a:t>
            </a:r>
            <a:r>
              <a:rPr b="1" lang="en-GB" sz="1200">
                <a:solidFill>
                  <a:srgbClr val="4D04C4"/>
                </a:solidFill>
              </a:rPr>
              <a:t>tracking deliveries and managing outstanding parcels</a:t>
            </a:r>
            <a:r>
              <a:rPr lang="en-GB" sz="1200">
                <a:solidFill>
                  <a:srgbClr val="4D04C4"/>
                </a:solidFill>
              </a:rPr>
              <a:t>.</a:t>
            </a:r>
            <a:endParaRPr sz="1200">
              <a:solidFill>
                <a:srgbClr val="4D04C4"/>
              </a:solidFill>
            </a:endParaRPr>
          </a:p>
          <a:p>
            <a:pPr indent="0" lvl="0" marL="0" rtl="0" algn="l">
              <a:spcBef>
                <a:spcPts val="1200"/>
              </a:spcBef>
              <a:spcAft>
                <a:spcPts val="0"/>
              </a:spcAft>
              <a:buClr>
                <a:schemeClr val="dk1"/>
              </a:buClr>
              <a:buSzPts val="1100"/>
              <a:buFont typeface="Arial"/>
              <a:buNone/>
            </a:pPr>
            <a:r>
              <a:rPr lang="en-GB" sz="1200">
                <a:solidFill>
                  <a:srgbClr val="4D04C4"/>
                </a:solidFill>
              </a:rPr>
              <a:t>🎯 The objective is to monitor order shipments to customers, identify and prevent issues, and uncover optimization opportunities. The team also needs to handle incoming orders upstream and address customer inquiries regarding delivery problems downstream.</a:t>
            </a:r>
            <a:endParaRPr sz="1200">
              <a:solidFill>
                <a:srgbClr val="4D04C4"/>
              </a:solidFill>
            </a:endParaRPr>
          </a:p>
          <a:p>
            <a:pPr indent="0" lvl="0" marL="0" rtl="0" algn="l">
              <a:spcBef>
                <a:spcPts val="1200"/>
              </a:spcBef>
              <a:spcAft>
                <a:spcPts val="0"/>
              </a:spcAft>
              <a:buClr>
                <a:schemeClr val="dk1"/>
              </a:buClr>
              <a:buSzPts val="1100"/>
              <a:buFont typeface="Arial"/>
              <a:buNone/>
            </a:pPr>
            <a:r>
              <a:rPr b="1" lang="en-GB" sz="1200">
                <a:solidFill>
                  <a:srgbClr val="4D04C4"/>
                </a:solidFill>
                <a:highlight>
                  <a:srgbClr val="FFFFFF"/>
                </a:highlight>
              </a:rPr>
              <a:t>For each of the following business models, identify the stages (highlighted in green		boxes) in the business value chain that the procurement team should concentrate on for their analysis. Additionally, for each stage, provide a list of possible associated data (highlighted in orange		 boxes).</a:t>
            </a:r>
            <a:endParaRPr>
              <a:solidFill>
                <a:srgbClr val="1F2328"/>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b="1" sz="1100">
              <a:solidFill>
                <a:srgbClr val="4D04C4"/>
              </a:solidFill>
            </a:endParaRPr>
          </a:p>
        </p:txBody>
      </p:sp>
      <p:sp>
        <p:nvSpPr>
          <p:cNvPr id="503" name="Google Shape;503;p36"/>
          <p:cNvSpPr/>
          <p:nvPr/>
        </p:nvSpPr>
        <p:spPr>
          <a:xfrm>
            <a:off x="5724051" y="2852025"/>
            <a:ext cx="5001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504" name="Google Shape;504;p36"/>
          <p:cNvSpPr/>
          <p:nvPr/>
        </p:nvSpPr>
        <p:spPr>
          <a:xfrm>
            <a:off x="6704525" y="2350550"/>
            <a:ext cx="366900" cy="2781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900">
                <a:solidFill>
                  <a:srgbClr val="36A987"/>
                </a:solidFill>
                <a:latin typeface="Inter Light"/>
                <a:ea typeface="Inter Light"/>
                <a:cs typeface="Inter Light"/>
                <a:sym typeface="Inter Light"/>
              </a:rPr>
              <a:t>  </a:t>
            </a:r>
            <a:endParaRPr sz="9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900">
              <a:solidFill>
                <a:srgbClr val="36A987"/>
              </a:solidFill>
              <a:latin typeface="Inter Light"/>
              <a:ea typeface="Inter Light"/>
              <a:cs typeface="Inter Light"/>
              <a:sym typeface="Inter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37"/>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E-commerce Model</a:t>
            </a:r>
            <a:endParaRPr/>
          </a:p>
        </p:txBody>
      </p:sp>
      <p:grpSp>
        <p:nvGrpSpPr>
          <p:cNvPr id="510" name="Google Shape;510;p37"/>
          <p:cNvGrpSpPr/>
          <p:nvPr/>
        </p:nvGrpSpPr>
        <p:grpSpPr>
          <a:xfrm>
            <a:off x="1409324" y="1835000"/>
            <a:ext cx="653414" cy="506218"/>
            <a:chOff x="1409375" y="1833600"/>
            <a:chExt cx="576000" cy="446400"/>
          </a:xfrm>
        </p:grpSpPr>
        <p:sp>
          <p:nvSpPr>
            <p:cNvPr id="511" name="Google Shape;511;p37"/>
            <p:cNvSpPr/>
            <p:nvPr/>
          </p:nvSpPr>
          <p:spPr>
            <a:xfrm>
              <a:off x="1409375" y="1833600"/>
              <a:ext cx="5760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800">
                  <a:solidFill>
                    <a:srgbClr val="36A987"/>
                  </a:solidFill>
                  <a:latin typeface="Inter Light"/>
                  <a:ea typeface="Inter Light"/>
                  <a:cs typeface="Inter Light"/>
                  <a:sym typeface="Inter Light"/>
                </a:rPr>
                <a:t>              </a:t>
              </a:r>
              <a:endParaRPr sz="8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8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Traffic</a:t>
              </a:r>
              <a:endParaRPr sz="900">
                <a:solidFill>
                  <a:srgbClr val="36A987"/>
                </a:solidFill>
                <a:latin typeface="Inter Light"/>
                <a:ea typeface="Inter Light"/>
                <a:cs typeface="Inter Light"/>
                <a:sym typeface="Inter Light"/>
              </a:endParaRPr>
            </a:p>
          </p:txBody>
        </p:sp>
        <p:pic>
          <p:nvPicPr>
            <p:cNvPr id="512" name="Google Shape;512;p37"/>
            <p:cNvPicPr preferRelativeResize="0"/>
            <p:nvPr/>
          </p:nvPicPr>
          <p:blipFill>
            <a:blip r:embed="rId3">
              <a:alphaModFix/>
            </a:blip>
            <a:stretch>
              <a:fillRect/>
            </a:stretch>
          </p:blipFill>
          <p:spPr>
            <a:xfrm>
              <a:off x="1558775" y="1865459"/>
              <a:ext cx="277199" cy="248239"/>
            </a:xfrm>
            <a:prstGeom prst="rect">
              <a:avLst/>
            </a:prstGeom>
            <a:noFill/>
            <a:ln>
              <a:noFill/>
            </a:ln>
          </p:spPr>
        </p:pic>
      </p:grpSp>
      <p:grpSp>
        <p:nvGrpSpPr>
          <p:cNvPr id="513" name="Google Shape;513;p37"/>
          <p:cNvGrpSpPr/>
          <p:nvPr/>
        </p:nvGrpSpPr>
        <p:grpSpPr>
          <a:xfrm>
            <a:off x="2807914" y="1835340"/>
            <a:ext cx="502312" cy="506218"/>
            <a:chOff x="2421279" y="1833900"/>
            <a:chExt cx="442800" cy="446400"/>
          </a:xfrm>
        </p:grpSpPr>
        <p:sp>
          <p:nvSpPr>
            <p:cNvPr id="514" name="Google Shape;514;p37"/>
            <p:cNvSpPr/>
            <p:nvPr/>
          </p:nvSpPr>
          <p:spPr>
            <a:xfrm>
              <a:off x="2421279" y="1833900"/>
              <a:ext cx="4428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900">
                  <a:solidFill>
                    <a:srgbClr val="36A987"/>
                  </a:solidFill>
                  <a:latin typeface="Inter Light"/>
                  <a:ea typeface="Inter Light"/>
                  <a:cs typeface="Inter Light"/>
                  <a:sym typeface="Inter Light"/>
                </a:rPr>
                <a:t>  </a:t>
              </a:r>
              <a:endParaRPr sz="9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User</a:t>
              </a:r>
              <a:endParaRPr sz="900">
                <a:solidFill>
                  <a:srgbClr val="36A987"/>
                </a:solidFill>
                <a:latin typeface="Inter Light"/>
                <a:ea typeface="Inter Light"/>
                <a:cs typeface="Inter Light"/>
                <a:sym typeface="Inter Light"/>
              </a:endParaRPr>
            </a:p>
          </p:txBody>
        </p:sp>
        <p:pic>
          <p:nvPicPr>
            <p:cNvPr id="515" name="Google Shape;515;p37"/>
            <p:cNvPicPr preferRelativeResize="0"/>
            <p:nvPr/>
          </p:nvPicPr>
          <p:blipFill>
            <a:blip r:embed="rId4">
              <a:alphaModFix/>
            </a:blip>
            <a:stretch>
              <a:fillRect/>
            </a:stretch>
          </p:blipFill>
          <p:spPr>
            <a:xfrm>
              <a:off x="2530772" y="1881351"/>
              <a:ext cx="223800" cy="200492"/>
            </a:xfrm>
            <a:prstGeom prst="rect">
              <a:avLst/>
            </a:prstGeom>
            <a:noFill/>
            <a:ln>
              <a:noFill/>
            </a:ln>
          </p:spPr>
        </p:pic>
      </p:grpSp>
      <p:cxnSp>
        <p:nvCxnSpPr>
          <p:cNvPr id="516" name="Google Shape;516;p37"/>
          <p:cNvCxnSpPr>
            <a:stCxn id="517" idx="3"/>
            <a:endCxn id="511" idx="0"/>
          </p:cNvCxnSpPr>
          <p:nvPr/>
        </p:nvCxnSpPr>
        <p:spPr>
          <a:xfrm>
            <a:off x="1522300" y="1357580"/>
            <a:ext cx="213600" cy="477300"/>
          </a:xfrm>
          <a:prstGeom prst="bentConnector2">
            <a:avLst/>
          </a:prstGeom>
          <a:noFill/>
          <a:ln cap="flat" cmpd="sng" w="19050">
            <a:solidFill>
              <a:srgbClr val="FF9652"/>
            </a:solidFill>
            <a:prstDash val="solid"/>
            <a:round/>
            <a:headEnd len="med" w="med" type="none"/>
            <a:tailEnd len="med" w="med" type="stealth"/>
          </a:ln>
        </p:spPr>
      </p:cxnSp>
      <p:cxnSp>
        <p:nvCxnSpPr>
          <p:cNvPr id="518" name="Google Shape;518;p37"/>
          <p:cNvCxnSpPr>
            <a:stCxn id="511" idx="3"/>
            <a:endCxn id="514" idx="1"/>
          </p:cNvCxnSpPr>
          <p:nvPr/>
        </p:nvCxnSpPr>
        <p:spPr>
          <a:xfrm>
            <a:off x="2062739" y="2088108"/>
            <a:ext cx="745200" cy="600"/>
          </a:xfrm>
          <a:prstGeom prst="bentConnector3">
            <a:avLst>
              <a:gd fmla="val 49998" name="adj1"/>
            </a:avLst>
          </a:prstGeom>
          <a:noFill/>
          <a:ln cap="flat" cmpd="sng" w="19050">
            <a:solidFill>
              <a:srgbClr val="FF9652"/>
            </a:solidFill>
            <a:prstDash val="solid"/>
            <a:round/>
            <a:headEnd len="med" w="med" type="none"/>
            <a:tailEnd len="med" w="med" type="stealth"/>
          </a:ln>
        </p:spPr>
      </p:cxnSp>
      <p:cxnSp>
        <p:nvCxnSpPr>
          <p:cNvPr id="519" name="Google Shape;519;p37"/>
          <p:cNvCxnSpPr>
            <a:stCxn id="520" idx="3"/>
            <a:endCxn id="521" idx="1"/>
          </p:cNvCxnSpPr>
          <p:nvPr/>
        </p:nvCxnSpPr>
        <p:spPr>
          <a:xfrm>
            <a:off x="4675969" y="2088104"/>
            <a:ext cx="714300" cy="600"/>
          </a:xfrm>
          <a:prstGeom prst="bentConnector3">
            <a:avLst>
              <a:gd fmla="val 50002" name="adj1"/>
            </a:avLst>
          </a:prstGeom>
          <a:noFill/>
          <a:ln cap="flat" cmpd="sng" w="19050">
            <a:solidFill>
              <a:srgbClr val="FF9652"/>
            </a:solidFill>
            <a:prstDash val="solid"/>
            <a:round/>
            <a:headEnd len="med" w="med" type="none"/>
            <a:tailEnd len="med" w="med" type="stealth"/>
          </a:ln>
        </p:spPr>
      </p:cxnSp>
      <p:cxnSp>
        <p:nvCxnSpPr>
          <p:cNvPr id="522" name="Google Shape;522;p37"/>
          <p:cNvCxnSpPr>
            <a:stCxn id="521" idx="3"/>
            <a:endCxn id="523" idx="1"/>
          </p:cNvCxnSpPr>
          <p:nvPr/>
        </p:nvCxnSpPr>
        <p:spPr>
          <a:xfrm>
            <a:off x="5900777" y="2088104"/>
            <a:ext cx="718800" cy="600"/>
          </a:xfrm>
          <a:prstGeom prst="bentConnector3">
            <a:avLst>
              <a:gd fmla="val 50004" name="adj1"/>
            </a:avLst>
          </a:prstGeom>
          <a:noFill/>
          <a:ln cap="flat" cmpd="sng" w="19050">
            <a:solidFill>
              <a:srgbClr val="FF9652"/>
            </a:solidFill>
            <a:prstDash val="solid"/>
            <a:round/>
            <a:headEnd len="med" w="med" type="none"/>
            <a:tailEnd len="med" w="med" type="stealth"/>
          </a:ln>
        </p:spPr>
      </p:cxnSp>
      <p:cxnSp>
        <p:nvCxnSpPr>
          <p:cNvPr id="524" name="Google Shape;524;p37"/>
          <p:cNvCxnSpPr>
            <a:stCxn id="525" idx="2"/>
            <a:endCxn id="520" idx="0"/>
          </p:cNvCxnSpPr>
          <p:nvPr/>
        </p:nvCxnSpPr>
        <p:spPr>
          <a:xfrm flipH="1" rot="-5400000">
            <a:off x="4242207" y="1721887"/>
            <a:ext cx="225600" cy="600"/>
          </a:xfrm>
          <a:prstGeom prst="bentConnector3">
            <a:avLst>
              <a:gd fmla="val 50002" name="adj1"/>
            </a:avLst>
          </a:prstGeom>
          <a:noFill/>
          <a:ln cap="flat" cmpd="sng" w="19050">
            <a:solidFill>
              <a:srgbClr val="FF9652"/>
            </a:solidFill>
            <a:prstDash val="solid"/>
            <a:round/>
            <a:headEnd len="med" w="med" type="none"/>
            <a:tailEnd len="med" w="med" type="stealth"/>
          </a:ln>
        </p:spPr>
      </p:cxnSp>
      <p:cxnSp>
        <p:nvCxnSpPr>
          <p:cNvPr id="526" name="Google Shape;526;p37"/>
          <p:cNvCxnSpPr>
            <a:stCxn id="527" idx="2"/>
            <a:endCxn id="528" idx="0"/>
          </p:cNvCxnSpPr>
          <p:nvPr/>
        </p:nvCxnSpPr>
        <p:spPr>
          <a:xfrm flipH="1" rot="-5400000">
            <a:off x="8189230" y="1721925"/>
            <a:ext cx="225300" cy="600"/>
          </a:xfrm>
          <a:prstGeom prst="bentConnector3">
            <a:avLst>
              <a:gd fmla="val 50028" name="adj1"/>
            </a:avLst>
          </a:prstGeom>
          <a:noFill/>
          <a:ln cap="flat" cmpd="sng" w="19050">
            <a:solidFill>
              <a:srgbClr val="FF9652"/>
            </a:solidFill>
            <a:prstDash val="solid"/>
            <a:round/>
            <a:headEnd len="med" w="med" type="stealth"/>
            <a:tailEnd len="med" w="med" type="none"/>
          </a:ln>
        </p:spPr>
      </p:cxnSp>
      <p:cxnSp>
        <p:nvCxnSpPr>
          <p:cNvPr id="529" name="Google Shape;529;p37"/>
          <p:cNvCxnSpPr>
            <a:stCxn id="523" idx="3"/>
            <a:endCxn id="528" idx="1"/>
          </p:cNvCxnSpPr>
          <p:nvPr/>
        </p:nvCxnSpPr>
        <p:spPr>
          <a:xfrm>
            <a:off x="7227450" y="2088104"/>
            <a:ext cx="730800" cy="600"/>
          </a:xfrm>
          <a:prstGeom prst="bentConnector3">
            <a:avLst>
              <a:gd fmla="val 50009" name="adj1"/>
            </a:avLst>
          </a:prstGeom>
          <a:noFill/>
          <a:ln cap="flat" cmpd="sng" w="19050">
            <a:solidFill>
              <a:srgbClr val="FF9652"/>
            </a:solidFill>
            <a:prstDash val="solid"/>
            <a:round/>
            <a:headEnd len="med" w="med" type="none"/>
            <a:tailEnd len="med" w="med" type="stealth"/>
          </a:ln>
        </p:spPr>
      </p:cxnSp>
      <p:grpSp>
        <p:nvGrpSpPr>
          <p:cNvPr id="530" name="Google Shape;530;p37"/>
          <p:cNvGrpSpPr/>
          <p:nvPr/>
        </p:nvGrpSpPr>
        <p:grpSpPr>
          <a:xfrm>
            <a:off x="2809021" y="1105402"/>
            <a:ext cx="500098" cy="503986"/>
            <a:chOff x="2421008" y="1104725"/>
            <a:chExt cx="442800" cy="446400"/>
          </a:xfrm>
        </p:grpSpPr>
        <p:sp>
          <p:nvSpPr>
            <p:cNvPr id="531" name="Google Shape;531;p37"/>
            <p:cNvSpPr/>
            <p:nvPr/>
          </p:nvSpPr>
          <p:spPr>
            <a:xfrm>
              <a:off x="2421008" y="1104725"/>
              <a:ext cx="4428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900">
                  <a:solidFill>
                    <a:srgbClr val="36A987"/>
                  </a:solidFill>
                  <a:latin typeface="Inter Light"/>
                  <a:ea typeface="Inter Light"/>
                  <a:cs typeface="Inter Light"/>
                  <a:sym typeface="Inter Light"/>
                </a:rPr>
                <a:t>  </a:t>
              </a:r>
              <a:endParaRPr sz="9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Mail</a:t>
              </a:r>
              <a:endParaRPr sz="900">
                <a:solidFill>
                  <a:srgbClr val="36A987"/>
                </a:solidFill>
                <a:latin typeface="Inter Light"/>
                <a:ea typeface="Inter Light"/>
                <a:cs typeface="Inter Light"/>
                <a:sym typeface="Inter Light"/>
              </a:endParaRPr>
            </a:p>
          </p:txBody>
        </p:sp>
        <p:pic>
          <p:nvPicPr>
            <p:cNvPr id="532" name="Google Shape;532;p37"/>
            <p:cNvPicPr preferRelativeResize="0"/>
            <p:nvPr/>
          </p:nvPicPr>
          <p:blipFill>
            <a:blip r:embed="rId5">
              <a:alphaModFix/>
            </a:blip>
            <a:stretch>
              <a:fillRect/>
            </a:stretch>
          </p:blipFill>
          <p:spPr>
            <a:xfrm>
              <a:off x="2511362" y="1154833"/>
              <a:ext cx="262080" cy="234001"/>
            </a:xfrm>
            <a:prstGeom prst="rect">
              <a:avLst/>
            </a:prstGeom>
            <a:noFill/>
            <a:ln>
              <a:noFill/>
            </a:ln>
          </p:spPr>
        </p:pic>
      </p:grpSp>
      <p:sp>
        <p:nvSpPr>
          <p:cNvPr id="533" name="Google Shape;533;p37"/>
          <p:cNvSpPr/>
          <p:nvPr/>
        </p:nvSpPr>
        <p:spPr>
          <a:xfrm rot="-5400000">
            <a:off x="-45575" y="1326851"/>
            <a:ext cx="1342200" cy="282600"/>
          </a:xfrm>
          <a:prstGeom prst="round2SameRect">
            <a:avLst>
              <a:gd fmla="val 16667" name="adj1"/>
              <a:gd fmla="val 0" name="adj2"/>
            </a:avLst>
          </a:prstGeom>
          <a:solidFill>
            <a:srgbClr val="36A9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100">
                <a:solidFill>
                  <a:schemeClr val="lt1"/>
                </a:solidFill>
              </a:rPr>
              <a:t>Activity model</a:t>
            </a:r>
            <a:endParaRPr sz="1100">
              <a:solidFill>
                <a:schemeClr val="lt1"/>
              </a:solidFill>
            </a:endParaRPr>
          </a:p>
        </p:txBody>
      </p:sp>
      <p:sp>
        <p:nvSpPr>
          <p:cNvPr id="534" name="Google Shape;534;p37"/>
          <p:cNvSpPr/>
          <p:nvPr/>
        </p:nvSpPr>
        <p:spPr>
          <a:xfrm rot="-5400000">
            <a:off x="378325" y="2304000"/>
            <a:ext cx="494400" cy="282600"/>
          </a:xfrm>
          <a:prstGeom prst="round2SameRect">
            <a:avLst>
              <a:gd fmla="val 16667" name="adj1"/>
              <a:gd fmla="val 0" name="adj2"/>
            </a:avLst>
          </a:prstGeom>
          <a:solidFill>
            <a:srgbClr val="FF965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Data</a:t>
            </a:r>
            <a:endParaRPr sz="1100">
              <a:solidFill>
                <a:schemeClr val="lt1"/>
              </a:solidFill>
            </a:endParaRPr>
          </a:p>
        </p:txBody>
      </p:sp>
      <p:sp>
        <p:nvSpPr>
          <p:cNvPr id="535" name="Google Shape;535;p37"/>
          <p:cNvSpPr/>
          <p:nvPr/>
        </p:nvSpPr>
        <p:spPr>
          <a:xfrm>
            <a:off x="1409325" y="2366850"/>
            <a:ext cx="6534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536" name="Google Shape;536;p37"/>
          <p:cNvSpPr/>
          <p:nvPr/>
        </p:nvSpPr>
        <p:spPr>
          <a:xfrm>
            <a:off x="2811201" y="791000"/>
            <a:ext cx="5001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cxnSp>
        <p:nvCxnSpPr>
          <p:cNvPr id="537" name="Google Shape;537;p37"/>
          <p:cNvCxnSpPr>
            <a:stCxn id="531" idx="2"/>
            <a:endCxn id="514" idx="0"/>
          </p:cNvCxnSpPr>
          <p:nvPr/>
        </p:nvCxnSpPr>
        <p:spPr>
          <a:xfrm flipH="1" rot="-5400000">
            <a:off x="2946420" y="1722038"/>
            <a:ext cx="225900" cy="600"/>
          </a:xfrm>
          <a:prstGeom prst="bentConnector3">
            <a:avLst>
              <a:gd fmla="val 50011" name="adj1"/>
            </a:avLst>
          </a:prstGeom>
          <a:noFill/>
          <a:ln cap="flat" cmpd="sng" w="19050">
            <a:solidFill>
              <a:srgbClr val="FF9652"/>
            </a:solidFill>
            <a:prstDash val="solid"/>
            <a:round/>
            <a:headEnd len="med" w="med" type="none"/>
            <a:tailEnd len="med" w="med" type="stealth"/>
          </a:ln>
        </p:spPr>
      </p:cxnSp>
      <p:cxnSp>
        <p:nvCxnSpPr>
          <p:cNvPr id="538" name="Google Shape;538;p37"/>
          <p:cNvCxnSpPr>
            <a:stCxn id="514" idx="3"/>
            <a:endCxn id="520" idx="1"/>
          </p:cNvCxnSpPr>
          <p:nvPr/>
        </p:nvCxnSpPr>
        <p:spPr>
          <a:xfrm>
            <a:off x="3310227" y="2088448"/>
            <a:ext cx="723300" cy="600"/>
          </a:xfrm>
          <a:prstGeom prst="bentConnector3">
            <a:avLst>
              <a:gd fmla="val 49994" name="adj1"/>
            </a:avLst>
          </a:prstGeom>
          <a:noFill/>
          <a:ln cap="flat" cmpd="sng" w="19050">
            <a:solidFill>
              <a:srgbClr val="FF9652"/>
            </a:solidFill>
            <a:prstDash val="solid"/>
            <a:round/>
            <a:headEnd len="med" w="med" type="none"/>
            <a:tailEnd len="med" w="med" type="stealth"/>
          </a:ln>
        </p:spPr>
      </p:cxnSp>
      <p:sp>
        <p:nvSpPr>
          <p:cNvPr id="539" name="Google Shape;539;p37"/>
          <p:cNvSpPr/>
          <p:nvPr/>
        </p:nvSpPr>
        <p:spPr>
          <a:xfrm>
            <a:off x="2809020" y="2366850"/>
            <a:ext cx="5001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540" name="Google Shape;540;p37"/>
          <p:cNvSpPr/>
          <p:nvPr/>
        </p:nvSpPr>
        <p:spPr>
          <a:xfrm rot="-5400000">
            <a:off x="273775" y="2961483"/>
            <a:ext cx="703500" cy="282600"/>
          </a:xfrm>
          <a:prstGeom prst="round2SameRect">
            <a:avLst>
              <a:gd fmla="val 16667" name="adj1"/>
              <a:gd fmla="val 0" name="adj2"/>
            </a:avLst>
          </a:prstGeom>
          <a:solidFill>
            <a:srgbClr val="073763"/>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Service</a:t>
            </a:r>
            <a:endParaRPr sz="1100">
              <a:solidFill>
                <a:schemeClr val="lt1"/>
              </a:solidFill>
            </a:endParaRPr>
          </a:p>
        </p:txBody>
      </p:sp>
      <p:sp>
        <p:nvSpPr>
          <p:cNvPr id="541" name="Google Shape;541;p37"/>
          <p:cNvSpPr/>
          <p:nvPr/>
        </p:nvSpPr>
        <p:spPr>
          <a:xfrm rot="-5400000">
            <a:off x="165025" y="3830900"/>
            <a:ext cx="921000" cy="282600"/>
          </a:xfrm>
          <a:prstGeom prst="round2SameRect">
            <a:avLst>
              <a:gd fmla="val 16667" name="adj1"/>
              <a:gd fmla="val 0" name="adj2"/>
            </a:avLst>
          </a:prstGeom>
          <a:solidFill>
            <a:srgbClr val="351C75"/>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Use Case</a:t>
            </a:r>
            <a:endParaRPr sz="1100">
              <a:solidFill>
                <a:schemeClr val="lt1"/>
              </a:solidFill>
            </a:endParaRPr>
          </a:p>
        </p:txBody>
      </p:sp>
      <p:sp>
        <p:nvSpPr>
          <p:cNvPr id="542" name="Google Shape;542;p37"/>
          <p:cNvSpPr/>
          <p:nvPr/>
        </p:nvSpPr>
        <p:spPr>
          <a:xfrm>
            <a:off x="961875" y="2793575"/>
            <a:ext cx="11301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Media</a:t>
            </a:r>
            <a:endParaRPr b="1" sz="700">
              <a:solidFill>
                <a:srgbClr val="1C4587"/>
              </a:solidFill>
              <a:latin typeface="Inter"/>
              <a:ea typeface="Inter"/>
              <a:cs typeface="Inter"/>
              <a:sym typeface="Inter"/>
            </a:endParaRPr>
          </a:p>
        </p:txBody>
      </p:sp>
      <p:sp>
        <p:nvSpPr>
          <p:cNvPr id="543" name="Google Shape;543;p37"/>
          <p:cNvSpPr/>
          <p:nvPr/>
        </p:nvSpPr>
        <p:spPr>
          <a:xfrm>
            <a:off x="1747585" y="3116551"/>
            <a:ext cx="12288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Traffic Management</a:t>
            </a:r>
            <a:endParaRPr b="1" sz="700">
              <a:solidFill>
                <a:srgbClr val="1C4587"/>
              </a:solidFill>
              <a:latin typeface="Inter"/>
              <a:ea typeface="Inter"/>
              <a:cs typeface="Inter"/>
              <a:sym typeface="Inter"/>
            </a:endParaRPr>
          </a:p>
        </p:txBody>
      </p:sp>
      <p:sp>
        <p:nvSpPr>
          <p:cNvPr id="544" name="Google Shape;544;p37"/>
          <p:cNvSpPr/>
          <p:nvPr/>
        </p:nvSpPr>
        <p:spPr>
          <a:xfrm>
            <a:off x="2370126" y="2793575"/>
            <a:ext cx="13599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CRM</a:t>
            </a:r>
            <a:endParaRPr b="1" sz="700">
              <a:solidFill>
                <a:srgbClr val="1C4587"/>
              </a:solidFill>
              <a:latin typeface="Inter"/>
              <a:ea typeface="Inter"/>
              <a:cs typeface="Inter"/>
              <a:sym typeface="Inter"/>
            </a:endParaRPr>
          </a:p>
        </p:txBody>
      </p:sp>
      <p:sp>
        <p:nvSpPr>
          <p:cNvPr id="545" name="Google Shape;545;p37"/>
          <p:cNvSpPr/>
          <p:nvPr/>
        </p:nvSpPr>
        <p:spPr>
          <a:xfrm>
            <a:off x="4097350" y="2793575"/>
            <a:ext cx="1803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Marketing </a:t>
            </a:r>
            <a:r>
              <a:rPr i="1" lang="en-GB" sz="700">
                <a:solidFill>
                  <a:srgbClr val="1C4587"/>
                </a:solidFill>
                <a:latin typeface="Inter"/>
                <a:ea typeface="Inter"/>
                <a:cs typeface="Inter"/>
                <a:sym typeface="Inter"/>
              </a:rPr>
              <a:t>(com’, pricing and commercial animation)</a:t>
            </a:r>
            <a:endParaRPr i="1" sz="700">
              <a:solidFill>
                <a:srgbClr val="1C4587"/>
              </a:solidFill>
              <a:latin typeface="Inter"/>
              <a:ea typeface="Inter"/>
              <a:cs typeface="Inter"/>
              <a:sym typeface="Inter"/>
            </a:endParaRPr>
          </a:p>
        </p:txBody>
      </p:sp>
      <p:sp>
        <p:nvSpPr>
          <p:cNvPr id="546" name="Google Shape;546;p37"/>
          <p:cNvSpPr/>
          <p:nvPr/>
        </p:nvSpPr>
        <p:spPr>
          <a:xfrm>
            <a:off x="7411125" y="3120038"/>
            <a:ext cx="14367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Customer service</a:t>
            </a:r>
            <a:endParaRPr i="1" sz="700">
              <a:solidFill>
                <a:srgbClr val="1C4587"/>
              </a:solidFill>
              <a:latin typeface="Inter"/>
              <a:ea typeface="Inter"/>
              <a:cs typeface="Inter"/>
              <a:sym typeface="Inter"/>
            </a:endParaRPr>
          </a:p>
        </p:txBody>
      </p:sp>
      <p:sp>
        <p:nvSpPr>
          <p:cNvPr id="547" name="Google Shape;547;p37"/>
          <p:cNvSpPr/>
          <p:nvPr/>
        </p:nvSpPr>
        <p:spPr>
          <a:xfrm>
            <a:off x="3970075" y="3568600"/>
            <a:ext cx="13323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Business activity monitoring</a:t>
            </a:r>
            <a:endParaRPr i="1" sz="700" u="sng">
              <a:solidFill>
                <a:srgbClr val="351C75"/>
              </a:solidFill>
              <a:latin typeface="Inter Light"/>
              <a:ea typeface="Inter Light"/>
              <a:cs typeface="Inter Light"/>
              <a:sym typeface="Inter Light"/>
            </a:endParaRPr>
          </a:p>
        </p:txBody>
      </p:sp>
      <p:sp>
        <p:nvSpPr>
          <p:cNvPr id="548" name="Google Shape;548;p37"/>
          <p:cNvSpPr/>
          <p:nvPr/>
        </p:nvSpPr>
        <p:spPr>
          <a:xfrm>
            <a:off x="6713275" y="40258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Customers satisfaction analysis</a:t>
            </a:r>
            <a:endParaRPr i="1" sz="700" u="sng">
              <a:solidFill>
                <a:srgbClr val="351C75"/>
              </a:solidFill>
              <a:latin typeface="Inter Light"/>
              <a:ea typeface="Inter Light"/>
              <a:cs typeface="Inter Light"/>
              <a:sym typeface="Inter Light"/>
            </a:endParaRPr>
          </a:p>
        </p:txBody>
      </p:sp>
      <p:sp>
        <p:nvSpPr>
          <p:cNvPr id="549" name="Google Shape;549;p37"/>
          <p:cNvSpPr/>
          <p:nvPr/>
        </p:nvSpPr>
        <p:spPr>
          <a:xfrm>
            <a:off x="2423300" y="3568600"/>
            <a:ext cx="12630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Customers base animation</a:t>
            </a:r>
            <a:endParaRPr i="1" sz="700" u="sng">
              <a:solidFill>
                <a:srgbClr val="351C75"/>
              </a:solidFill>
              <a:latin typeface="Inter Light"/>
              <a:ea typeface="Inter Light"/>
              <a:cs typeface="Inter Light"/>
              <a:sym typeface="Inter Light"/>
            </a:endParaRPr>
          </a:p>
        </p:txBody>
      </p:sp>
      <p:sp>
        <p:nvSpPr>
          <p:cNvPr id="550" name="Google Shape;550;p37"/>
          <p:cNvSpPr/>
          <p:nvPr/>
        </p:nvSpPr>
        <p:spPr>
          <a:xfrm>
            <a:off x="975025" y="3568600"/>
            <a:ext cx="11874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Ads campaigns reporting</a:t>
            </a:r>
            <a:endParaRPr i="1" sz="700" u="sng">
              <a:solidFill>
                <a:srgbClr val="351C75"/>
              </a:solidFill>
              <a:latin typeface="Inter Light"/>
              <a:ea typeface="Inter Light"/>
              <a:cs typeface="Inter Light"/>
              <a:sym typeface="Inter Light"/>
            </a:endParaRPr>
          </a:p>
        </p:txBody>
      </p:sp>
      <p:sp>
        <p:nvSpPr>
          <p:cNvPr id="551" name="Google Shape;551;p37"/>
          <p:cNvSpPr/>
          <p:nvPr/>
        </p:nvSpPr>
        <p:spPr>
          <a:xfrm>
            <a:off x="1239400" y="4025800"/>
            <a:ext cx="12630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Traffic  optimisation</a:t>
            </a:r>
            <a:endParaRPr i="1" sz="700" u="sng">
              <a:solidFill>
                <a:srgbClr val="351C75"/>
              </a:solidFill>
              <a:latin typeface="Inter Light"/>
              <a:ea typeface="Inter Light"/>
              <a:cs typeface="Inter Light"/>
              <a:sym typeface="Inter Light"/>
            </a:endParaRPr>
          </a:p>
        </p:txBody>
      </p:sp>
      <p:sp>
        <p:nvSpPr>
          <p:cNvPr id="552" name="Google Shape;552;p37"/>
          <p:cNvSpPr/>
          <p:nvPr/>
        </p:nvSpPr>
        <p:spPr>
          <a:xfrm>
            <a:off x="1139450" y="3116550"/>
            <a:ext cx="5652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IT</a:t>
            </a:r>
            <a:endParaRPr b="1" sz="700">
              <a:solidFill>
                <a:srgbClr val="1C4587"/>
              </a:solidFill>
              <a:latin typeface="Inter"/>
              <a:ea typeface="Inter"/>
              <a:cs typeface="Inter"/>
              <a:sym typeface="Inter"/>
            </a:endParaRPr>
          </a:p>
        </p:txBody>
      </p:sp>
      <p:sp>
        <p:nvSpPr>
          <p:cNvPr id="517" name="Google Shape;517;p37"/>
          <p:cNvSpPr/>
          <p:nvPr/>
        </p:nvSpPr>
        <p:spPr>
          <a:xfrm>
            <a:off x="1099300" y="1106180"/>
            <a:ext cx="423000" cy="5028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900">
                <a:solidFill>
                  <a:srgbClr val="36A987"/>
                </a:solidFill>
                <a:latin typeface="Inter Light"/>
                <a:ea typeface="Inter Light"/>
                <a:cs typeface="Inter Light"/>
                <a:sym typeface="Inter Light"/>
              </a:rPr>
              <a:t>  </a:t>
            </a:r>
            <a:endParaRPr sz="9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Ads</a:t>
            </a:r>
            <a:endParaRPr sz="900">
              <a:solidFill>
                <a:srgbClr val="36A987"/>
              </a:solidFill>
              <a:latin typeface="Inter Light"/>
              <a:ea typeface="Inter Light"/>
              <a:cs typeface="Inter Light"/>
              <a:sym typeface="Inter Light"/>
            </a:endParaRPr>
          </a:p>
        </p:txBody>
      </p:sp>
      <p:sp>
        <p:nvSpPr>
          <p:cNvPr id="553" name="Google Shape;553;p37"/>
          <p:cNvSpPr/>
          <p:nvPr/>
        </p:nvSpPr>
        <p:spPr>
          <a:xfrm>
            <a:off x="1099300" y="807025"/>
            <a:ext cx="423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554" name="Google Shape;554;p37"/>
          <p:cNvPicPr preferRelativeResize="0"/>
          <p:nvPr/>
        </p:nvPicPr>
        <p:blipFill>
          <a:blip r:embed="rId6">
            <a:alphaModFix/>
          </a:blip>
          <a:stretch>
            <a:fillRect/>
          </a:stretch>
        </p:blipFill>
        <p:spPr>
          <a:xfrm>
            <a:off x="1187608" y="1136165"/>
            <a:ext cx="261300" cy="261329"/>
          </a:xfrm>
          <a:prstGeom prst="rect">
            <a:avLst/>
          </a:prstGeom>
          <a:noFill/>
          <a:ln>
            <a:noFill/>
          </a:ln>
        </p:spPr>
      </p:pic>
      <p:cxnSp>
        <p:nvCxnSpPr>
          <p:cNvPr id="555" name="Google Shape;555;p37"/>
          <p:cNvCxnSpPr>
            <a:stCxn id="556" idx="2"/>
            <a:endCxn id="521" idx="0"/>
          </p:cNvCxnSpPr>
          <p:nvPr/>
        </p:nvCxnSpPr>
        <p:spPr>
          <a:xfrm flipH="1" rot="-5400000">
            <a:off x="5537843" y="1733116"/>
            <a:ext cx="216000" cy="600"/>
          </a:xfrm>
          <a:prstGeom prst="bentConnector3">
            <a:avLst>
              <a:gd fmla="val 50010" name="adj1"/>
            </a:avLst>
          </a:prstGeom>
          <a:noFill/>
          <a:ln cap="flat" cmpd="sng" w="19050">
            <a:solidFill>
              <a:srgbClr val="FF9652"/>
            </a:solidFill>
            <a:prstDash val="solid"/>
            <a:round/>
            <a:headEnd len="med" w="med" type="none"/>
            <a:tailEnd len="med" w="med" type="stealth"/>
          </a:ln>
        </p:spPr>
      </p:cxnSp>
      <p:grpSp>
        <p:nvGrpSpPr>
          <p:cNvPr id="557" name="Google Shape;557;p37"/>
          <p:cNvGrpSpPr/>
          <p:nvPr/>
        </p:nvGrpSpPr>
        <p:grpSpPr>
          <a:xfrm>
            <a:off x="5355675" y="807025"/>
            <a:ext cx="579728" cy="818391"/>
            <a:chOff x="5355675" y="807025"/>
            <a:chExt cx="579728" cy="818391"/>
          </a:xfrm>
        </p:grpSpPr>
        <p:grpSp>
          <p:nvGrpSpPr>
            <p:cNvPr id="558" name="Google Shape;558;p37"/>
            <p:cNvGrpSpPr/>
            <p:nvPr/>
          </p:nvGrpSpPr>
          <p:grpSpPr>
            <a:xfrm>
              <a:off x="5355682" y="1121430"/>
              <a:ext cx="579721" cy="503986"/>
              <a:chOff x="4341447" y="1073795"/>
              <a:chExt cx="513300" cy="446400"/>
            </a:xfrm>
          </p:grpSpPr>
          <p:sp>
            <p:nvSpPr>
              <p:cNvPr id="556" name="Google Shape;556;p37"/>
              <p:cNvSpPr/>
              <p:nvPr/>
            </p:nvSpPr>
            <p:spPr>
              <a:xfrm>
                <a:off x="4341447" y="1073795"/>
                <a:ext cx="5133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t/>
                </a:r>
                <a:endParaRPr sz="9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9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Payment</a:t>
                </a:r>
                <a:endParaRPr sz="900">
                  <a:solidFill>
                    <a:srgbClr val="36A987"/>
                  </a:solidFill>
                  <a:latin typeface="Inter Light"/>
                  <a:ea typeface="Inter Light"/>
                  <a:cs typeface="Inter Light"/>
                  <a:sym typeface="Inter Light"/>
                </a:endParaRPr>
              </a:p>
            </p:txBody>
          </p:sp>
          <p:pic>
            <p:nvPicPr>
              <p:cNvPr id="559" name="Google Shape;559;p37"/>
              <p:cNvPicPr preferRelativeResize="0"/>
              <p:nvPr/>
            </p:nvPicPr>
            <p:blipFill>
              <a:blip r:embed="rId7">
                <a:alphaModFix/>
              </a:blip>
              <a:stretch>
                <a:fillRect/>
              </a:stretch>
            </p:blipFill>
            <p:spPr>
              <a:xfrm>
                <a:off x="4486127" y="1124243"/>
                <a:ext cx="230278" cy="206017"/>
              </a:xfrm>
              <a:prstGeom prst="rect">
                <a:avLst/>
              </a:prstGeom>
              <a:noFill/>
              <a:ln>
                <a:noFill/>
              </a:ln>
            </p:spPr>
          </p:pic>
        </p:grpSp>
        <p:sp>
          <p:nvSpPr>
            <p:cNvPr id="560" name="Google Shape;560;p37"/>
            <p:cNvSpPr/>
            <p:nvPr/>
          </p:nvSpPr>
          <p:spPr>
            <a:xfrm>
              <a:off x="5355675" y="807025"/>
              <a:ext cx="5796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grpSp>
      <p:sp>
        <p:nvSpPr>
          <p:cNvPr id="561" name="Google Shape;561;p37"/>
          <p:cNvSpPr/>
          <p:nvPr/>
        </p:nvSpPr>
        <p:spPr>
          <a:xfrm>
            <a:off x="4896525" y="3116550"/>
            <a:ext cx="1332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Finance</a:t>
            </a:r>
            <a:endParaRPr b="1" sz="700">
              <a:solidFill>
                <a:srgbClr val="1C4587"/>
              </a:solidFill>
              <a:latin typeface="Inter"/>
              <a:ea typeface="Inter"/>
              <a:cs typeface="Inter"/>
              <a:sym typeface="Inter"/>
            </a:endParaRPr>
          </a:p>
        </p:txBody>
      </p:sp>
      <p:sp>
        <p:nvSpPr>
          <p:cNvPr id="562" name="Google Shape;562;p37"/>
          <p:cNvSpPr/>
          <p:nvPr/>
        </p:nvSpPr>
        <p:spPr>
          <a:xfrm>
            <a:off x="4655875" y="40258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n-GB" sz="700" u="sng">
                <a:solidFill>
                  <a:srgbClr val="351C75"/>
                </a:solidFill>
                <a:latin typeface="Inter Light"/>
                <a:ea typeface="Inter Light"/>
                <a:cs typeface="Inter Light"/>
                <a:sym typeface="Inter Light"/>
              </a:rPr>
              <a:t>Financial profitability reports</a:t>
            </a:r>
            <a:endParaRPr i="1" sz="700" u="sng">
              <a:solidFill>
                <a:srgbClr val="351C75"/>
              </a:solidFill>
              <a:latin typeface="Inter Light"/>
              <a:ea typeface="Inter Light"/>
              <a:cs typeface="Inter Light"/>
              <a:sym typeface="Inter Light"/>
            </a:endParaRPr>
          </a:p>
          <a:p>
            <a:pPr indent="0" lvl="0" marL="0" rtl="0" algn="ctr">
              <a:spcBef>
                <a:spcPts val="0"/>
              </a:spcBef>
              <a:spcAft>
                <a:spcPts val="0"/>
              </a:spcAft>
              <a:buNone/>
            </a:pPr>
            <a:r>
              <a:t/>
            </a:r>
            <a:endParaRPr i="1" sz="700" u="sng">
              <a:solidFill>
                <a:srgbClr val="351C75"/>
              </a:solidFill>
              <a:latin typeface="Inter Light"/>
              <a:ea typeface="Inter Light"/>
              <a:cs typeface="Inter Light"/>
              <a:sym typeface="Inter Light"/>
            </a:endParaRPr>
          </a:p>
        </p:txBody>
      </p:sp>
      <p:grpSp>
        <p:nvGrpSpPr>
          <p:cNvPr id="563" name="Google Shape;563;p37"/>
          <p:cNvGrpSpPr/>
          <p:nvPr/>
        </p:nvGrpSpPr>
        <p:grpSpPr>
          <a:xfrm>
            <a:off x="4033445" y="1834995"/>
            <a:ext cx="642524" cy="506218"/>
            <a:chOff x="3299983" y="1833596"/>
            <a:chExt cx="566400" cy="446400"/>
          </a:xfrm>
        </p:grpSpPr>
        <p:sp>
          <p:nvSpPr>
            <p:cNvPr id="520" name="Google Shape;520;p37"/>
            <p:cNvSpPr/>
            <p:nvPr/>
          </p:nvSpPr>
          <p:spPr>
            <a:xfrm>
              <a:off x="3299983" y="1833596"/>
              <a:ext cx="5664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Products</a:t>
              </a:r>
              <a:endParaRPr sz="900">
                <a:solidFill>
                  <a:srgbClr val="36A987"/>
                </a:solidFill>
                <a:latin typeface="Inter Light"/>
                <a:ea typeface="Inter Light"/>
                <a:cs typeface="Inter Light"/>
                <a:sym typeface="Inter Light"/>
              </a:endParaRPr>
            </a:p>
          </p:txBody>
        </p:sp>
        <p:pic>
          <p:nvPicPr>
            <p:cNvPr id="564" name="Google Shape;564;p37"/>
            <p:cNvPicPr preferRelativeResize="0"/>
            <p:nvPr/>
          </p:nvPicPr>
          <p:blipFill>
            <a:blip r:embed="rId8">
              <a:alphaModFix/>
            </a:blip>
            <a:stretch>
              <a:fillRect/>
            </a:stretch>
          </p:blipFill>
          <p:spPr>
            <a:xfrm>
              <a:off x="3452533" y="1864596"/>
              <a:ext cx="261300" cy="234000"/>
            </a:xfrm>
            <a:prstGeom prst="rect">
              <a:avLst/>
            </a:prstGeom>
            <a:noFill/>
            <a:ln>
              <a:noFill/>
            </a:ln>
          </p:spPr>
        </p:pic>
      </p:grpSp>
      <p:sp>
        <p:nvSpPr>
          <p:cNvPr id="565" name="Google Shape;565;p37"/>
          <p:cNvSpPr/>
          <p:nvPr/>
        </p:nvSpPr>
        <p:spPr>
          <a:xfrm>
            <a:off x="4034307" y="2370138"/>
            <a:ext cx="640800" cy="2715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grpSp>
        <p:nvGrpSpPr>
          <p:cNvPr id="566" name="Google Shape;566;p37"/>
          <p:cNvGrpSpPr/>
          <p:nvPr/>
        </p:nvGrpSpPr>
        <p:grpSpPr>
          <a:xfrm>
            <a:off x="4069081" y="1105402"/>
            <a:ext cx="571251" cy="503986"/>
            <a:chOff x="3331330" y="1109034"/>
            <a:chExt cx="505800" cy="446400"/>
          </a:xfrm>
        </p:grpSpPr>
        <p:sp>
          <p:nvSpPr>
            <p:cNvPr id="525" name="Google Shape;525;p37"/>
            <p:cNvSpPr/>
            <p:nvPr/>
          </p:nvSpPr>
          <p:spPr>
            <a:xfrm>
              <a:off x="3331330" y="1109034"/>
              <a:ext cx="5058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Supply</a:t>
              </a:r>
              <a:endParaRPr sz="800">
                <a:solidFill>
                  <a:srgbClr val="36A987"/>
                </a:solidFill>
                <a:latin typeface="Inter Light"/>
                <a:ea typeface="Inter Light"/>
                <a:cs typeface="Inter Light"/>
                <a:sym typeface="Inter Light"/>
              </a:endParaRPr>
            </a:p>
          </p:txBody>
        </p:sp>
        <p:pic>
          <p:nvPicPr>
            <p:cNvPr id="567" name="Google Shape;567;p37"/>
            <p:cNvPicPr preferRelativeResize="0"/>
            <p:nvPr/>
          </p:nvPicPr>
          <p:blipFill>
            <a:blip r:embed="rId9">
              <a:alphaModFix/>
            </a:blip>
            <a:stretch>
              <a:fillRect/>
            </a:stretch>
          </p:blipFill>
          <p:spPr>
            <a:xfrm>
              <a:off x="3451872" y="1157750"/>
              <a:ext cx="264741" cy="236180"/>
            </a:xfrm>
            <a:prstGeom prst="rect">
              <a:avLst/>
            </a:prstGeom>
            <a:noFill/>
            <a:ln>
              <a:noFill/>
            </a:ln>
          </p:spPr>
        </p:pic>
      </p:grpSp>
      <p:sp>
        <p:nvSpPr>
          <p:cNvPr id="568" name="Google Shape;568;p37"/>
          <p:cNvSpPr/>
          <p:nvPr/>
        </p:nvSpPr>
        <p:spPr>
          <a:xfrm>
            <a:off x="4072100" y="790988"/>
            <a:ext cx="5652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569" name="Google Shape;569;p37"/>
          <p:cNvSpPr/>
          <p:nvPr/>
        </p:nvSpPr>
        <p:spPr>
          <a:xfrm>
            <a:off x="3379073" y="3116550"/>
            <a:ext cx="13599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Purchase</a:t>
            </a:r>
            <a:endParaRPr b="1" sz="700">
              <a:solidFill>
                <a:srgbClr val="1C4587"/>
              </a:solidFill>
              <a:latin typeface="Inter"/>
              <a:ea typeface="Inter"/>
              <a:cs typeface="Inter"/>
              <a:sym typeface="Inter"/>
            </a:endParaRPr>
          </a:p>
        </p:txBody>
      </p:sp>
      <p:sp>
        <p:nvSpPr>
          <p:cNvPr id="570" name="Google Shape;570;p37"/>
          <p:cNvSpPr/>
          <p:nvPr/>
        </p:nvSpPr>
        <p:spPr>
          <a:xfrm>
            <a:off x="3055675" y="4025800"/>
            <a:ext cx="13323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Inventory management</a:t>
            </a:r>
            <a:endParaRPr i="1" sz="700" u="sng">
              <a:solidFill>
                <a:srgbClr val="351C75"/>
              </a:solidFill>
              <a:latin typeface="Inter Light"/>
              <a:ea typeface="Inter Light"/>
              <a:cs typeface="Inter Light"/>
              <a:sym typeface="Inter Light"/>
            </a:endParaRPr>
          </a:p>
        </p:txBody>
      </p:sp>
      <p:sp>
        <p:nvSpPr>
          <p:cNvPr id="571" name="Google Shape;571;p37"/>
          <p:cNvSpPr/>
          <p:nvPr/>
        </p:nvSpPr>
        <p:spPr>
          <a:xfrm>
            <a:off x="871400" y="2712175"/>
            <a:ext cx="8099400" cy="1720500"/>
          </a:xfrm>
          <a:prstGeom prst="roundRect">
            <a:avLst>
              <a:gd fmla="val 2910" name="adj"/>
            </a:avLst>
          </a:prstGeom>
          <a:solidFill>
            <a:srgbClr val="FFFFFF">
              <a:alpha val="78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p:nvPr/>
        </p:nvSpPr>
        <p:spPr>
          <a:xfrm>
            <a:off x="5722675" y="35686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Delivery tracking</a:t>
            </a:r>
            <a:endParaRPr i="1" sz="700" u="sng">
              <a:solidFill>
                <a:srgbClr val="351C75"/>
              </a:solidFill>
              <a:latin typeface="Inter Light"/>
              <a:ea typeface="Inter Light"/>
              <a:cs typeface="Inter Light"/>
              <a:sym typeface="Inter Light"/>
            </a:endParaRPr>
          </a:p>
        </p:txBody>
      </p:sp>
      <p:grpSp>
        <p:nvGrpSpPr>
          <p:cNvPr id="573" name="Google Shape;573;p37"/>
          <p:cNvGrpSpPr/>
          <p:nvPr/>
        </p:nvGrpSpPr>
        <p:grpSpPr>
          <a:xfrm>
            <a:off x="7958375" y="1835003"/>
            <a:ext cx="686410" cy="809947"/>
            <a:chOff x="7958375" y="1835003"/>
            <a:chExt cx="686410" cy="809947"/>
          </a:xfrm>
        </p:grpSpPr>
        <p:sp>
          <p:nvSpPr>
            <p:cNvPr id="528" name="Google Shape;528;p37"/>
            <p:cNvSpPr/>
            <p:nvPr/>
          </p:nvSpPr>
          <p:spPr>
            <a:xfrm>
              <a:off x="7958385" y="1835003"/>
              <a:ext cx="686400" cy="5061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         </a:t>
              </a:r>
              <a:endParaRPr sz="8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8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Customers</a:t>
              </a:r>
              <a:endParaRPr sz="8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relation</a:t>
              </a:r>
              <a:endParaRPr sz="800">
                <a:solidFill>
                  <a:srgbClr val="36A987"/>
                </a:solidFill>
                <a:latin typeface="Inter Light"/>
                <a:ea typeface="Inter Light"/>
                <a:cs typeface="Inter Light"/>
                <a:sym typeface="Inter Light"/>
              </a:endParaRPr>
            </a:p>
          </p:txBody>
        </p:sp>
        <p:sp>
          <p:nvSpPr>
            <p:cNvPr id="574" name="Google Shape;574;p37"/>
            <p:cNvSpPr/>
            <p:nvPr/>
          </p:nvSpPr>
          <p:spPr>
            <a:xfrm>
              <a:off x="7958375" y="2366850"/>
              <a:ext cx="6864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575" name="Google Shape;575;p37"/>
            <p:cNvPicPr preferRelativeResize="0"/>
            <p:nvPr/>
          </p:nvPicPr>
          <p:blipFill>
            <a:blip r:embed="rId10">
              <a:alphaModFix/>
            </a:blip>
            <a:stretch>
              <a:fillRect/>
            </a:stretch>
          </p:blipFill>
          <p:spPr>
            <a:xfrm>
              <a:off x="8171975" y="1846400"/>
              <a:ext cx="259200" cy="259200"/>
            </a:xfrm>
            <a:prstGeom prst="rect">
              <a:avLst/>
            </a:prstGeom>
            <a:noFill/>
            <a:ln>
              <a:noFill/>
            </a:ln>
          </p:spPr>
        </p:pic>
      </p:grpSp>
      <p:grpSp>
        <p:nvGrpSpPr>
          <p:cNvPr id="576" name="Google Shape;576;p37"/>
          <p:cNvGrpSpPr/>
          <p:nvPr/>
        </p:nvGrpSpPr>
        <p:grpSpPr>
          <a:xfrm>
            <a:off x="6619639" y="1823141"/>
            <a:ext cx="607812" cy="514159"/>
            <a:chOff x="6210596" y="1823143"/>
            <a:chExt cx="535800" cy="453403"/>
          </a:xfrm>
        </p:grpSpPr>
        <p:sp>
          <p:nvSpPr>
            <p:cNvPr id="523" name="Google Shape;523;p37"/>
            <p:cNvSpPr/>
            <p:nvPr/>
          </p:nvSpPr>
          <p:spPr>
            <a:xfrm>
              <a:off x="6210596" y="1837046"/>
              <a:ext cx="535800" cy="4395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Shipping</a:t>
              </a:r>
              <a:endParaRPr sz="900">
                <a:solidFill>
                  <a:srgbClr val="36A987"/>
                </a:solidFill>
                <a:latin typeface="Inter Light"/>
                <a:ea typeface="Inter Light"/>
                <a:cs typeface="Inter Light"/>
                <a:sym typeface="Inter Light"/>
              </a:endParaRPr>
            </a:p>
          </p:txBody>
        </p:sp>
        <p:pic>
          <p:nvPicPr>
            <p:cNvPr id="577" name="Google Shape;577;p37"/>
            <p:cNvPicPr preferRelativeResize="0"/>
            <p:nvPr/>
          </p:nvPicPr>
          <p:blipFill>
            <a:blip r:embed="rId11">
              <a:alphaModFix/>
            </a:blip>
            <a:stretch>
              <a:fillRect/>
            </a:stretch>
          </p:blipFill>
          <p:spPr>
            <a:xfrm>
              <a:off x="6314299" y="1823143"/>
              <a:ext cx="296910" cy="316910"/>
            </a:xfrm>
            <a:prstGeom prst="rect">
              <a:avLst/>
            </a:prstGeom>
            <a:noFill/>
            <a:ln>
              <a:noFill/>
            </a:ln>
          </p:spPr>
        </p:pic>
      </p:grpSp>
      <p:sp>
        <p:nvSpPr>
          <p:cNvPr id="578" name="Google Shape;578;p37"/>
          <p:cNvSpPr/>
          <p:nvPr/>
        </p:nvSpPr>
        <p:spPr>
          <a:xfrm>
            <a:off x="6619550" y="2366850"/>
            <a:ext cx="6078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grpSp>
        <p:nvGrpSpPr>
          <p:cNvPr id="579" name="Google Shape;579;p37"/>
          <p:cNvGrpSpPr/>
          <p:nvPr/>
        </p:nvGrpSpPr>
        <p:grpSpPr>
          <a:xfrm>
            <a:off x="5390302" y="1841459"/>
            <a:ext cx="510476" cy="493290"/>
            <a:chOff x="4302288" y="1839296"/>
            <a:chExt cx="431400" cy="435000"/>
          </a:xfrm>
        </p:grpSpPr>
        <p:sp>
          <p:nvSpPr>
            <p:cNvPr id="521" name="Google Shape;521;p37"/>
            <p:cNvSpPr/>
            <p:nvPr/>
          </p:nvSpPr>
          <p:spPr>
            <a:xfrm>
              <a:off x="4302288" y="1839296"/>
              <a:ext cx="431400" cy="4350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Order</a:t>
              </a:r>
              <a:endParaRPr sz="900">
                <a:solidFill>
                  <a:srgbClr val="36A987"/>
                </a:solidFill>
                <a:latin typeface="Inter Light"/>
                <a:ea typeface="Inter Light"/>
                <a:cs typeface="Inter Light"/>
                <a:sym typeface="Inter Light"/>
              </a:endParaRPr>
            </a:p>
          </p:txBody>
        </p:sp>
        <p:pic>
          <p:nvPicPr>
            <p:cNvPr id="580" name="Google Shape;580;p37"/>
            <p:cNvPicPr preferRelativeResize="0"/>
            <p:nvPr/>
          </p:nvPicPr>
          <p:blipFill>
            <a:blip r:embed="rId12">
              <a:alphaModFix/>
            </a:blip>
            <a:stretch>
              <a:fillRect/>
            </a:stretch>
          </p:blipFill>
          <p:spPr>
            <a:xfrm>
              <a:off x="4393687" y="1851496"/>
              <a:ext cx="248595" cy="252000"/>
            </a:xfrm>
            <a:prstGeom prst="rect">
              <a:avLst/>
            </a:prstGeom>
            <a:noFill/>
            <a:ln>
              <a:noFill/>
            </a:ln>
          </p:spPr>
        </p:pic>
      </p:grpSp>
      <p:sp>
        <p:nvSpPr>
          <p:cNvPr id="581" name="Google Shape;581;p37"/>
          <p:cNvSpPr/>
          <p:nvPr/>
        </p:nvSpPr>
        <p:spPr>
          <a:xfrm>
            <a:off x="5388139" y="2366850"/>
            <a:ext cx="5148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582" name="Google Shape;582;p37"/>
          <p:cNvSpPr/>
          <p:nvPr/>
        </p:nvSpPr>
        <p:spPr>
          <a:xfrm>
            <a:off x="6268125" y="2793575"/>
            <a:ext cx="14367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Operation team </a:t>
            </a:r>
            <a:r>
              <a:rPr i="1" lang="en-GB" sz="700">
                <a:solidFill>
                  <a:srgbClr val="1C4587"/>
                </a:solidFill>
                <a:latin typeface="Inter"/>
                <a:ea typeface="Inter"/>
                <a:cs typeface="Inter"/>
                <a:sym typeface="Inter"/>
              </a:rPr>
              <a:t>(logistic and shipping)</a:t>
            </a:r>
            <a:endParaRPr i="1" sz="700">
              <a:solidFill>
                <a:srgbClr val="1C4587"/>
              </a:solidFill>
              <a:latin typeface="Inter"/>
              <a:ea typeface="Inter"/>
              <a:cs typeface="Inter"/>
              <a:sym typeface="Inter"/>
            </a:endParaRPr>
          </a:p>
        </p:txBody>
      </p:sp>
      <p:grpSp>
        <p:nvGrpSpPr>
          <p:cNvPr id="583" name="Google Shape;583;p37"/>
          <p:cNvGrpSpPr/>
          <p:nvPr/>
        </p:nvGrpSpPr>
        <p:grpSpPr>
          <a:xfrm>
            <a:off x="8010838" y="1105589"/>
            <a:ext cx="581485" cy="503986"/>
            <a:chOff x="7263443" y="1109017"/>
            <a:chExt cx="442800" cy="446400"/>
          </a:xfrm>
        </p:grpSpPr>
        <p:sp>
          <p:nvSpPr>
            <p:cNvPr id="527" name="Google Shape;527;p37"/>
            <p:cNvSpPr/>
            <p:nvPr/>
          </p:nvSpPr>
          <p:spPr>
            <a:xfrm>
              <a:off x="7263443" y="1109017"/>
              <a:ext cx="4428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Refunds</a:t>
              </a:r>
              <a:endParaRPr sz="800">
                <a:solidFill>
                  <a:srgbClr val="36A987"/>
                </a:solidFill>
                <a:latin typeface="Inter Light"/>
                <a:ea typeface="Inter Light"/>
                <a:cs typeface="Inter Light"/>
                <a:sym typeface="Inter Light"/>
              </a:endParaRPr>
            </a:p>
          </p:txBody>
        </p:sp>
        <p:pic>
          <p:nvPicPr>
            <p:cNvPr id="584" name="Google Shape;584;p37"/>
            <p:cNvPicPr preferRelativeResize="0"/>
            <p:nvPr/>
          </p:nvPicPr>
          <p:blipFill>
            <a:blip r:embed="rId13">
              <a:alphaModFix/>
            </a:blip>
            <a:stretch>
              <a:fillRect/>
            </a:stretch>
          </p:blipFill>
          <p:spPr>
            <a:xfrm>
              <a:off x="7369557" y="1165351"/>
              <a:ext cx="200927" cy="233598"/>
            </a:xfrm>
            <a:prstGeom prst="rect">
              <a:avLst/>
            </a:prstGeom>
            <a:noFill/>
            <a:ln>
              <a:noFill/>
            </a:ln>
          </p:spPr>
        </p:pic>
      </p:grpSp>
      <p:sp>
        <p:nvSpPr>
          <p:cNvPr id="585" name="Google Shape;585;p37"/>
          <p:cNvSpPr/>
          <p:nvPr/>
        </p:nvSpPr>
        <p:spPr>
          <a:xfrm>
            <a:off x="8010851" y="791100"/>
            <a:ext cx="5652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38"/>
          <p:cNvSpPr/>
          <p:nvPr/>
        </p:nvSpPr>
        <p:spPr>
          <a:xfrm>
            <a:off x="6574050" y="2815250"/>
            <a:ext cx="1740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Customer success/care</a:t>
            </a:r>
            <a:endParaRPr i="1" sz="700">
              <a:solidFill>
                <a:srgbClr val="1C4587"/>
              </a:solidFill>
              <a:latin typeface="Inter"/>
              <a:ea typeface="Inter"/>
              <a:cs typeface="Inter"/>
              <a:sym typeface="Inter"/>
            </a:endParaRPr>
          </a:p>
        </p:txBody>
      </p:sp>
      <p:sp>
        <p:nvSpPr>
          <p:cNvPr id="591" name="Google Shape;591;p38"/>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Industry Model</a:t>
            </a:r>
            <a:endParaRPr b="0" sz="1300"/>
          </a:p>
        </p:txBody>
      </p:sp>
      <p:sp>
        <p:nvSpPr>
          <p:cNvPr id="592" name="Google Shape;592;p38"/>
          <p:cNvSpPr/>
          <p:nvPr/>
        </p:nvSpPr>
        <p:spPr>
          <a:xfrm rot="-5400000">
            <a:off x="378325" y="2304000"/>
            <a:ext cx="494400" cy="282600"/>
          </a:xfrm>
          <a:prstGeom prst="round2SameRect">
            <a:avLst>
              <a:gd fmla="val 16667" name="adj1"/>
              <a:gd fmla="val 0" name="adj2"/>
            </a:avLst>
          </a:prstGeom>
          <a:solidFill>
            <a:srgbClr val="FF965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Data</a:t>
            </a:r>
            <a:endParaRPr sz="1100">
              <a:solidFill>
                <a:schemeClr val="lt1"/>
              </a:solidFill>
            </a:endParaRPr>
          </a:p>
        </p:txBody>
      </p:sp>
      <p:sp>
        <p:nvSpPr>
          <p:cNvPr id="593" name="Google Shape;593;p38"/>
          <p:cNvSpPr/>
          <p:nvPr/>
        </p:nvSpPr>
        <p:spPr>
          <a:xfrm rot="-5400000">
            <a:off x="273775" y="2961483"/>
            <a:ext cx="703500" cy="282600"/>
          </a:xfrm>
          <a:prstGeom prst="round2SameRect">
            <a:avLst>
              <a:gd fmla="val 16667" name="adj1"/>
              <a:gd fmla="val 0" name="adj2"/>
            </a:avLst>
          </a:prstGeom>
          <a:solidFill>
            <a:srgbClr val="073763"/>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Service</a:t>
            </a:r>
            <a:endParaRPr sz="1100">
              <a:solidFill>
                <a:schemeClr val="lt1"/>
              </a:solidFill>
            </a:endParaRPr>
          </a:p>
        </p:txBody>
      </p:sp>
      <p:sp>
        <p:nvSpPr>
          <p:cNvPr id="594" name="Google Shape;594;p38"/>
          <p:cNvSpPr/>
          <p:nvPr/>
        </p:nvSpPr>
        <p:spPr>
          <a:xfrm rot="-5400000">
            <a:off x="165025" y="3830900"/>
            <a:ext cx="921000" cy="282600"/>
          </a:xfrm>
          <a:prstGeom prst="round2SameRect">
            <a:avLst>
              <a:gd fmla="val 16667" name="adj1"/>
              <a:gd fmla="val 0" name="adj2"/>
            </a:avLst>
          </a:prstGeom>
          <a:solidFill>
            <a:srgbClr val="351C75"/>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Use Case</a:t>
            </a:r>
            <a:endParaRPr sz="1100">
              <a:solidFill>
                <a:schemeClr val="lt1"/>
              </a:solidFill>
            </a:endParaRPr>
          </a:p>
        </p:txBody>
      </p:sp>
      <p:sp>
        <p:nvSpPr>
          <p:cNvPr id="595" name="Google Shape;595;p38"/>
          <p:cNvSpPr/>
          <p:nvPr/>
        </p:nvSpPr>
        <p:spPr>
          <a:xfrm>
            <a:off x="1596650" y="2793575"/>
            <a:ext cx="12144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Research &amp; Development</a:t>
            </a:r>
            <a:endParaRPr b="1" sz="700">
              <a:solidFill>
                <a:srgbClr val="1C4587"/>
              </a:solidFill>
              <a:latin typeface="Inter"/>
              <a:ea typeface="Inter"/>
              <a:cs typeface="Inter"/>
              <a:sym typeface="Inter"/>
            </a:endParaRPr>
          </a:p>
        </p:txBody>
      </p:sp>
      <p:sp>
        <p:nvSpPr>
          <p:cNvPr id="596" name="Google Shape;596;p38"/>
          <p:cNvSpPr/>
          <p:nvPr/>
        </p:nvSpPr>
        <p:spPr>
          <a:xfrm>
            <a:off x="2496600" y="3116550"/>
            <a:ext cx="12144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Operation team</a:t>
            </a:r>
            <a:endParaRPr b="1" sz="700">
              <a:solidFill>
                <a:srgbClr val="1C4587"/>
              </a:solidFill>
              <a:latin typeface="Inter"/>
              <a:ea typeface="Inter"/>
              <a:cs typeface="Inter"/>
              <a:sym typeface="Inter"/>
            </a:endParaRPr>
          </a:p>
        </p:txBody>
      </p:sp>
      <p:sp>
        <p:nvSpPr>
          <p:cNvPr id="597" name="Google Shape;597;p38"/>
          <p:cNvSpPr/>
          <p:nvPr/>
        </p:nvSpPr>
        <p:spPr>
          <a:xfrm>
            <a:off x="2825351" y="2793575"/>
            <a:ext cx="1332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Human resources</a:t>
            </a:r>
            <a:endParaRPr i="1" sz="700">
              <a:solidFill>
                <a:srgbClr val="1C4587"/>
              </a:solidFill>
              <a:latin typeface="Inter"/>
              <a:ea typeface="Inter"/>
              <a:cs typeface="Inter"/>
              <a:sym typeface="Inter"/>
            </a:endParaRPr>
          </a:p>
        </p:txBody>
      </p:sp>
      <p:sp>
        <p:nvSpPr>
          <p:cNvPr id="598" name="Google Shape;598;p38"/>
          <p:cNvSpPr/>
          <p:nvPr/>
        </p:nvSpPr>
        <p:spPr>
          <a:xfrm>
            <a:off x="3762475" y="3120050"/>
            <a:ext cx="11844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Media</a:t>
            </a:r>
            <a:endParaRPr i="1" sz="700">
              <a:solidFill>
                <a:srgbClr val="1C4587"/>
              </a:solidFill>
              <a:latin typeface="Inter"/>
              <a:ea typeface="Inter"/>
              <a:cs typeface="Inter"/>
              <a:sym typeface="Inter"/>
            </a:endParaRPr>
          </a:p>
        </p:txBody>
      </p:sp>
      <p:sp>
        <p:nvSpPr>
          <p:cNvPr id="599" name="Google Shape;599;p38"/>
          <p:cNvSpPr/>
          <p:nvPr/>
        </p:nvSpPr>
        <p:spPr>
          <a:xfrm>
            <a:off x="2903275" y="3568600"/>
            <a:ext cx="10257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Capacity planning</a:t>
            </a:r>
            <a:endParaRPr i="1" sz="700" u="sng">
              <a:solidFill>
                <a:srgbClr val="351C75"/>
              </a:solidFill>
              <a:latin typeface="Inter Light"/>
              <a:ea typeface="Inter Light"/>
              <a:cs typeface="Inter Light"/>
              <a:sym typeface="Inter Light"/>
            </a:endParaRPr>
          </a:p>
        </p:txBody>
      </p:sp>
      <p:sp>
        <p:nvSpPr>
          <p:cNvPr id="600" name="Google Shape;600;p38"/>
          <p:cNvSpPr/>
          <p:nvPr/>
        </p:nvSpPr>
        <p:spPr>
          <a:xfrm>
            <a:off x="2674675" y="4025800"/>
            <a:ext cx="13323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Production reporting</a:t>
            </a:r>
            <a:endParaRPr i="1" sz="700" u="sng">
              <a:solidFill>
                <a:srgbClr val="351C75"/>
              </a:solidFill>
              <a:latin typeface="Inter Light"/>
              <a:ea typeface="Inter Light"/>
              <a:cs typeface="Inter Light"/>
              <a:sym typeface="Inter Light"/>
            </a:endParaRPr>
          </a:p>
        </p:txBody>
      </p:sp>
      <p:sp>
        <p:nvSpPr>
          <p:cNvPr id="601" name="Google Shape;601;p38"/>
          <p:cNvSpPr/>
          <p:nvPr/>
        </p:nvSpPr>
        <p:spPr>
          <a:xfrm>
            <a:off x="4046275" y="3568600"/>
            <a:ext cx="11844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Campaign optimisation</a:t>
            </a:r>
            <a:endParaRPr i="1" sz="700" u="sng">
              <a:solidFill>
                <a:srgbClr val="351C75"/>
              </a:solidFill>
              <a:latin typeface="Inter Light"/>
              <a:ea typeface="Inter Light"/>
              <a:cs typeface="Inter Light"/>
              <a:sym typeface="Inter Light"/>
            </a:endParaRPr>
          </a:p>
        </p:txBody>
      </p:sp>
      <p:sp>
        <p:nvSpPr>
          <p:cNvPr id="602" name="Google Shape;602;p38"/>
          <p:cNvSpPr/>
          <p:nvPr/>
        </p:nvSpPr>
        <p:spPr>
          <a:xfrm>
            <a:off x="4579675" y="4025800"/>
            <a:ext cx="12951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Lead funnel monitoring</a:t>
            </a:r>
            <a:endParaRPr i="1" sz="700" u="sng">
              <a:solidFill>
                <a:srgbClr val="351C75"/>
              </a:solidFill>
              <a:latin typeface="Inter Light"/>
              <a:ea typeface="Inter Light"/>
              <a:cs typeface="Inter Light"/>
              <a:sym typeface="Inter Light"/>
            </a:endParaRPr>
          </a:p>
        </p:txBody>
      </p:sp>
      <p:sp>
        <p:nvSpPr>
          <p:cNvPr id="603" name="Google Shape;603;p38"/>
          <p:cNvSpPr/>
          <p:nvPr/>
        </p:nvSpPr>
        <p:spPr>
          <a:xfrm>
            <a:off x="1585100" y="3568600"/>
            <a:ext cx="12144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Predictive maintenance</a:t>
            </a:r>
            <a:endParaRPr i="1" sz="700" u="sng">
              <a:solidFill>
                <a:srgbClr val="351C75"/>
              </a:solidFill>
              <a:latin typeface="Inter Light"/>
              <a:ea typeface="Inter Light"/>
              <a:cs typeface="Inter Light"/>
              <a:sym typeface="Inter Light"/>
            </a:endParaRPr>
          </a:p>
        </p:txBody>
      </p:sp>
      <p:sp>
        <p:nvSpPr>
          <p:cNvPr id="604" name="Google Shape;604;p38"/>
          <p:cNvSpPr/>
          <p:nvPr/>
        </p:nvSpPr>
        <p:spPr>
          <a:xfrm>
            <a:off x="4951675" y="3120050"/>
            <a:ext cx="1494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Sales</a:t>
            </a:r>
            <a:endParaRPr i="1" sz="700">
              <a:solidFill>
                <a:srgbClr val="1C4587"/>
              </a:solidFill>
              <a:latin typeface="Inter"/>
              <a:ea typeface="Inter"/>
              <a:cs typeface="Inter"/>
              <a:sym typeface="Inter"/>
            </a:endParaRPr>
          </a:p>
        </p:txBody>
      </p:sp>
      <p:sp>
        <p:nvSpPr>
          <p:cNvPr id="605" name="Google Shape;605;p38"/>
          <p:cNvSpPr/>
          <p:nvPr/>
        </p:nvSpPr>
        <p:spPr>
          <a:xfrm>
            <a:off x="7018075" y="35686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Customers satisfaction monitoring</a:t>
            </a:r>
            <a:endParaRPr i="1" sz="700" u="sng">
              <a:solidFill>
                <a:srgbClr val="351C75"/>
              </a:solidFill>
              <a:latin typeface="Inter Light"/>
              <a:ea typeface="Inter Light"/>
              <a:cs typeface="Inter Light"/>
              <a:sym typeface="Inter Light"/>
            </a:endParaRPr>
          </a:p>
        </p:txBody>
      </p:sp>
      <p:sp>
        <p:nvSpPr>
          <p:cNvPr id="606" name="Google Shape;606;p38"/>
          <p:cNvSpPr/>
          <p:nvPr/>
        </p:nvSpPr>
        <p:spPr>
          <a:xfrm rot="-5400000">
            <a:off x="-45575" y="1326851"/>
            <a:ext cx="1342200" cy="282600"/>
          </a:xfrm>
          <a:prstGeom prst="round2SameRect">
            <a:avLst>
              <a:gd fmla="val 16667" name="adj1"/>
              <a:gd fmla="val 0" name="adj2"/>
            </a:avLst>
          </a:prstGeom>
          <a:solidFill>
            <a:srgbClr val="36A9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100">
                <a:solidFill>
                  <a:schemeClr val="lt1"/>
                </a:solidFill>
              </a:rPr>
              <a:t>Activity model</a:t>
            </a:r>
            <a:endParaRPr sz="1100">
              <a:solidFill>
                <a:schemeClr val="lt1"/>
              </a:solidFill>
            </a:endParaRPr>
          </a:p>
        </p:txBody>
      </p:sp>
      <p:sp>
        <p:nvSpPr>
          <p:cNvPr id="607" name="Google Shape;607;p38"/>
          <p:cNvSpPr/>
          <p:nvPr/>
        </p:nvSpPr>
        <p:spPr>
          <a:xfrm>
            <a:off x="4661625" y="2793575"/>
            <a:ext cx="12144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Finance</a:t>
            </a:r>
            <a:endParaRPr i="1" sz="700">
              <a:solidFill>
                <a:srgbClr val="1C4587"/>
              </a:solidFill>
              <a:latin typeface="Inter"/>
              <a:ea typeface="Inter"/>
              <a:cs typeface="Inter"/>
              <a:sym typeface="Inter"/>
            </a:endParaRPr>
          </a:p>
        </p:txBody>
      </p:sp>
      <p:sp>
        <p:nvSpPr>
          <p:cNvPr id="608" name="Google Shape;608;p38"/>
          <p:cNvSpPr/>
          <p:nvPr/>
        </p:nvSpPr>
        <p:spPr>
          <a:xfrm>
            <a:off x="5334267" y="3568600"/>
            <a:ext cx="11844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FInancial management</a:t>
            </a:r>
            <a:endParaRPr i="1" sz="700" u="sng">
              <a:solidFill>
                <a:srgbClr val="351C75"/>
              </a:solidFill>
              <a:latin typeface="Inter Light"/>
              <a:ea typeface="Inter Light"/>
              <a:cs typeface="Inter Light"/>
              <a:sym typeface="Inter Light"/>
            </a:endParaRPr>
          </a:p>
        </p:txBody>
      </p:sp>
      <p:sp>
        <p:nvSpPr>
          <p:cNvPr id="609" name="Google Shape;609;p38"/>
          <p:cNvSpPr/>
          <p:nvPr/>
        </p:nvSpPr>
        <p:spPr>
          <a:xfrm>
            <a:off x="871400" y="2710375"/>
            <a:ext cx="7643700" cy="1841100"/>
          </a:xfrm>
          <a:prstGeom prst="roundRect">
            <a:avLst>
              <a:gd fmla="val 2910" name="adj"/>
            </a:avLst>
          </a:prstGeom>
          <a:solidFill>
            <a:srgbClr val="FFFFFF">
              <a:alpha val="78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8"/>
          <p:cNvSpPr/>
          <p:nvPr/>
        </p:nvSpPr>
        <p:spPr>
          <a:xfrm>
            <a:off x="1198775" y="3120050"/>
            <a:ext cx="1130100" cy="248100"/>
          </a:xfrm>
          <a:prstGeom prst="chevron">
            <a:avLst>
              <a:gd fmla="val 50000" name="adj"/>
            </a:avLst>
          </a:prstGeom>
          <a:solidFill>
            <a:srgbClr val="F4F8FF"/>
          </a:solidFill>
          <a:ln cap="flat" cmpd="sng" w="28575">
            <a:solidFill>
              <a:srgbClr val="D0D8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D0D8E6"/>
                </a:solidFill>
                <a:latin typeface="Inter"/>
                <a:ea typeface="Inter"/>
                <a:cs typeface="Inter"/>
                <a:sym typeface="Inter"/>
              </a:rPr>
              <a:t>Purchase</a:t>
            </a:r>
            <a:endParaRPr b="1" sz="700">
              <a:solidFill>
                <a:srgbClr val="D0D8E6"/>
              </a:solidFill>
              <a:latin typeface="Inter"/>
              <a:ea typeface="Inter"/>
              <a:cs typeface="Inter"/>
              <a:sym typeface="Inter"/>
            </a:endParaRPr>
          </a:p>
        </p:txBody>
      </p:sp>
      <p:sp>
        <p:nvSpPr>
          <p:cNvPr id="611" name="Google Shape;611;p38"/>
          <p:cNvSpPr/>
          <p:nvPr/>
        </p:nvSpPr>
        <p:spPr>
          <a:xfrm>
            <a:off x="1010800" y="4025800"/>
            <a:ext cx="12630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Delivery tracking</a:t>
            </a:r>
            <a:endParaRPr i="1" sz="700" u="sng">
              <a:solidFill>
                <a:srgbClr val="351C75"/>
              </a:solidFill>
              <a:latin typeface="Inter Light"/>
              <a:ea typeface="Inter Light"/>
              <a:cs typeface="Inter Light"/>
              <a:sym typeface="Inter Light"/>
            </a:endParaRPr>
          </a:p>
        </p:txBody>
      </p:sp>
      <p:sp>
        <p:nvSpPr>
          <p:cNvPr id="612" name="Google Shape;612;p38"/>
          <p:cNvSpPr/>
          <p:nvPr/>
        </p:nvSpPr>
        <p:spPr>
          <a:xfrm>
            <a:off x="2070280" y="1038373"/>
            <a:ext cx="6156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R&amp;D</a:t>
            </a:r>
            <a:endParaRPr sz="1100">
              <a:solidFill>
                <a:srgbClr val="36A987"/>
              </a:solidFill>
              <a:latin typeface="Inter Light"/>
              <a:ea typeface="Inter Light"/>
              <a:cs typeface="Inter Light"/>
              <a:sym typeface="Inter Light"/>
            </a:endParaRPr>
          </a:p>
        </p:txBody>
      </p:sp>
      <p:cxnSp>
        <p:nvCxnSpPr>
          <p:cNvPr id="613" name="Google Shape;613;p38"/>
          <p:cNvCxnSpPr>
            <a:stCxn id="614" idx="3"/>
            <a:endCxn id="615" idx="1"/>
          </p:cNvCxnSpPr>
          <p:nvPr/>
        </p:nvCxnSpPr>
        <p:spPr>
          <a:xfrm>
            <a:off x="1900775" y="2048170"/>
            <a:ext cx="962100" cy="1200"/>
          </a:xfrm>
          <a:prstGeom prst="bentConnector3">
            <a:avLst>
              <a:gd fmla="val 49998" name="adj1"/>
            </a:avLst>
          </a:prstGeom>
          <a:noFill/>
          <a:ln cap="flat" cmpd="sng" w="19050">
            <a:solidFill>
              <a:srgbClr val="FF9652"/>
            </a:solidFill>
            <a:prstDash val="solid"/>
            <a:round/>
            <a:headEnd len="med" w="med" type="none"/>
            <a:tailEnd len="med" w="med" type="stealth"/>
          </a:ln>
        </p:spPr>
      </p:cxnSp>
      <p:cxnSp>
        <p:nvCxnSpPr>
          <p:cNvPr id="616" name="Google Shape;616;p38"/>
          <p:cNvCxnSpPr>
            <a:stCxn id="615" idx="3"/>
            <a:endCxn id="617" idx="1"/>
          </p:cNvCxnSpPr>
          <p:nvPr/>
        </p:nvCxnSpPr>
        <p:spPr>
          <a:xfrm>
            <a:off x="3720237" y="2049273"/>
            <a:ext cx="1266900" cy="600"/>
          </a:xfrm>
          <a:prstGeom prst="bentConnector3">
            <a:avLst>
              <a:gd fmla="val 49998" name="adj1"/>
            </a:avLst>
          </a:prstGeom>
          <a:noFill/>
          <a:ln cap="flat" cmpd="sng" w="19050">
            <a:solidFill>
              <a:srgbClr val="FF9652"/>
            </a:solidFill>
            <a:prstDash val="solid"/>
            <a:round/>
            <a:headEnd len="med" w="med" type="none"/>
            <a:tailEnd len="med" w="med" type="stealth"/>
          </a:ln>
        </p:spPr>
      </p:cxnSp>
      <p:cxnSp>
        <p:nvCxnSpPr>
          <p:cNvPr id="618" name="Google Shape;618;p38"/>
          <p:cNvCxnSpPr>
            <a:stCxn id="619" idx="2"/>
            <a:endCxn id="617" idx="1"/>
          </p:cNvCxnSpPr>
          <p:nvPr/>
        </p:nvCxnSpPr>
        <p:spPr>
          <a:xfrm flipH="1" rot="-5400000">
            <a:off x="4447959" y="1510273"/>
            <a:ext cx="474600" cy="603600"/>
          </a:xfrm>
          <a:prstGeom prst="bentConnector2">
            <a:avLst/>
          </a:prstGeom>
          <a:noFill/>
          <a:ln cap="flat" cmpd="sng" w="19050">
            <a:solidFill>
              <a:srgbClr val="FF9652"/>
            </a:solidFill>
            <a:prstDash val="solid"/>
            <a:round/>
            <a:headEnd len="med" w="med" type="none"/>
            <a:tailEnd len="med" w="med" type="stealth"/>
          </a:ln>
        </p:spPr>
      </p:cxnSp>
      <p:cxnSp>
        <p:nvCxnSpPr>
          <p:cNvPr id="620" name="Google Shape;620;p38"/>
          <p:cNvCxnSpPr>
            <a:stCxn id="612" idx="2"/>
            <a:endCxn id="615" idx="1"/>
          </p:cNvCxnSpPr>
          <p:nvPr/>
        </p:nvCxnSpPr>
        <p:spPr>
          <a:xfrm flipH="1" rot="-5400000">
            <a:off x="2383180" y="1569673"/>
            <a:ext cx="474600" cy="484800"/>
          </a:xfrm>
          <a:prstGeom prst="bentConnector2">
            <a:avLst/>
          </a:prstGeom>
          <a:noFill/>
          <a:ln cap="flat" cmpd="sng" w="19050">
            <a:solidFill>
              <a:srgbClr val="FF9652"/>
            </a:solidFill>
            <a:prstDash val="solid"/>
            <a:round/>
            <a:headEnd len="med" w="med" type="none"/>
            <a:tailEnd len="med" w="med" type="none"/>
          </a:ln>
        </p:spPr>
      </p:cxnSp>
      <p:sp>
        <p:nvSpPr>
          <p:cNvPr id="621" name="Google Shape;621;p38"/>
          <p:cNvSpPr/>
          <p:nvPr/>
        </p:nvSpPr>
        <p:spPr>
          <a:xfrm>
            <a:off x="2070275" y="724300"/>
            <a:ext cx="6156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622" name="Google Shape;622;p38"/>
          <p:cNvPicPr preferRelativeResize="0"/>
          <p:nvPr/>
        </p:nvPicPr>
        <p:blipFill>
          <a:blip r:embed="rId3">
            <a:alphaModFix/>
          </a:blip>
          <a:stretch>
            <a:fillRect/>
          </a:stretch>
        </p:blipFill>
        <p:spPr>
          <a:xfrm>
            <a:off x="2236773" y="1080097"/>
            <a:ext cx="282600" cy="245464"/>
          </a:xfrm>
          <a:prstGeom prst="rect">
            <a:avLst/>
          </a:prstGeom>
          <a:noFill/>
          <a:ln>
            <a:noFill/>
          </a:ln>
        </p:spPr>
      </p:pic>
      <p:sp>
        <p:nvSpPr>
          <p:cNvPr id="623" name="Google Shape;623;p38"/>
          <p:cNvSpPr/>
          <p:nvPr/>
        </p:nvSpPr>
        <p:spPr>
          <a:xfrm>
            <a:off x="6301541" y="1779970"/>
            <a:ext cx="5994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200">
                <a:solidFill>
                  <a:srgbClr val="36A987"/>
                </a:solidFill>
                <a:latin typeface="Inter Light"/>
                <a:ea typeface="Inter Light"/>
                <a:cs typeface="Inter Light"/>
                <a:sym typeface="Inter Light"/>
              </a:rPr>
              <a:t>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Client</a:t>
            </a:r>
            <a:endParaRPr sz="1100">
              <a:solidFill>
                <a:srgbClr val="36A987"/>
              </a:solidFill>
              <a:latin typeface="Inter Light"/>
              <a:ea typeface="Inter Light"/>
              <a:cs typeface="Inter Light"/>
              <a:sym typeface="Inter Light"/>
            </a:endParaRPr>
          </a:p>
        </p:txBody>
      </p:sp>
      <p:sp>
        <p:nvSpPr>
          <p:cNvPr id="624" name="Google Shape;624;p38"/>
          <p:cNvSpPr/>
          <p:nvPr/>
        </p:nvSpPr>
        <p:spPr>
          <a:xfrm>
            <a:off x="6286175" y="2352869"/>
            <a:ext cx="630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625" name="Google Shape;625;p38"/>
          <p:cNvPicPr preferRelativeResize="0"/>
          <p:nvPr/>
        </p:nvPicPr>
        <p:blipFill>
          <a:blip r:embed="rId4">
            <a:alphaModFix/>
          </a:blip>
          <a:stretch>
            <a:fillRect/>
          </a:stretch>
        </p:blipFill>
        <p:spPr>
          <a:xfrm>
            <a:off x="6446032" y="1835775"/>
            <a:ext cx="310418" cy="278100"/>
          </a:xfrm>
          <a:prstGeom prst="rect">
            <a:avLst/>
          </a:prstGeom>
          <a:noFill/>
          <a:ln>
            <a:noFill/>
          </a:ln>
        </p:spPr>
      </p:pic>
      <p:sp>
        <p:nvSpPr>
          <p:cNvPr id="626" name="Google Shape;626;p38"/>
          <p:cNvSpPr/>
          <p:nvPr/>
        </p:nvSpPr>
        <p:spPr>
          <a:xfrm>
            <a:off x="7368263" y="1779975"/>
            <a:ext cx="8280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Customer relation</a:t>
            </a:r>
            <a:endParaRPr sz="800">
              <a:solidFill>
                <a:srgbClr val="36A987"/>
              </a:solidFill>
              <a:latin typeface="Inter Light"/>
              <a:ea typeface="Inter Light"/>
              <a:cs typeface="Inter Light"/>
              <a:sym typeface="Inter Light"/>
            </a:endParaRPr>
          </a:p>
        </p:txBody>
      </p:sp>
      <p:sp>
        <p:nvSpPr>
          <p:cNvPr id="627" name="Google Shape;627;p38"/>
          <p:cNvSpPr/>
          <p:nvPr/>
        </p:nvSpPr>
        <p:spPr>
          <a:xfrm>
            <a:off x="7374950" y="2352250"/>
            <a:ext cx="828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628" name="Google Shape;628;p38"/>
          <p:cNvPicPr preferRelativeResize="0"/>
          <p:nvPr/>
        </p:nvPicPr>
        <p:blipFill>
          <a:blip r:embed="rId5">
            <a:alphaModFix/>
          </a:blip>
          <a:stretch>
            <a:fillRect/>
          </a:stretch>
        </p:blipFill>
        <p:spPr>
          <a:xfrm>
            <a:off x="7652675" y="1795082"/>
            <a:ext cx="259200" cy="259200"/>
          </a:xfrm>
          <a:prstGeom prst="rect">
            <a:avLst/>
          </a:prstGeom>
          <a:noFill/>
          <a:ln>
            <a:noFill/>
          </a:ln>
        </p:spPr>
      </p:pic>
      <p:cxnSp>
        <p:nvCxnSpPr>
          <p:cNvPr id="629" name="Google Shape;629;p38"/>
          <p:cNvCxnSpPr>
            <a:stCxn id="623" idx="3"/>
            <a:endCxn id="626" idx="1"/>
          </p:cNvCxnSpPr>
          <p:nvPr/>
        </p:nvCxnSpPr>
        <p:spPr>
          <a:xfrm>
            <a:off x="6900941" y="2048170"/>
            <a:ext cx="467400" cy="600"/>
          </a:xfrm>
          <a:prstGeom prst="bentConnector3">
            <a:avLst>
              <a:gd fmla="val 49992" name="adj1"/>
            </a:avLst>
          </a:prstGeom>
          <a:noFill/>
          <a:ln cap="flat" cmpd="sng" w="19050">
            <a:solidFill>
              <a:srgbClr val="FF9652"/>
            </a:solidFill>
            <a:prstDash val="solid"/>
            <a:round/>
            <a:headEnd len="med" w="med" type="none"/>
            <a:tailEnd len="med" w="med" type="stealth"/>
          </a:ln>
        </p:spPr>
      </p:cxnSp>
      <p:sp>
        <p:nvSpPr>
          <p:cNvPr id="630" name="Google Shape;630;p38"/>
          <p:cNvSpPr/>
          <p:nvPr/>
        </p:nvSpPr>
        <p:spPr>
          <a:xfrm>
            <a:off x="6293455" y="1109537"/>
            <a:ext cx="615600" cy="464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Mail</a:t>
            </a:r>
            <a:endParaRPr sz="1100">
              <a:solidFill>
                <a:srgbClr val="36A987"/>
              </a:solidFill>
              <a:latin typeface="Inter Light"/>
              <a:ea typeface="Inter Light"/>
              <a:cs typeface="Inter Light"/>
              <a:sym typeface="Inter Light"/>
            </a:endParaRPr>
          </a:p>
        </p:txBody>
      </p:sp>
      <p:sp>
        <p:nvSpPr>
          <p:cNvPr id="631" name="Google Shape;631;p38"/>
          <p:cNvSpPr/>
          <p:nvPr/>
        </p:nvSpPr>
        <p:spPr>
          <a:xfrm>
            <a:off x="6293450" y="795463"/>
            <a:ext cx="6156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Clr>
                <a:schemeClr val="dk1"/>
              </a:buClr>
              <a:buSzPts val="1100"/>
              <a:buFont typeface="Arial"/>
              <a:buNone/>
            </a:pPr>
            <a:r>
              <a:t/>
            </a:r>
            <a:endParaRPr i="1" sz="500">
              <a:solidFill>
                <a:schemeClr val="lt1"/>
              </a:solidFill>
              <a:latin typeface="Inter"/>
              <a:ea typeface="Inter"/>
              <a:cs typeface="Inter"/>
              <a:sym typeface="Inter"/>
            </a:endParaRPr>
          </a:p>
        </p:txBody>
      </p:sp>
      <p:pic>
        <p:nvPicPr>
          <p:cNvPr id="632" name="Google Shape;632;p38"/>
          <p:cNvPicPr preferRelativeResize="0"/>
          <p:nvPr/>
        </p:nvPicPr>
        <p:blipFill>
          <a:blip r:embed="rId6">
            <a:alphaModFix/>
          </a:blip>
          <a:stretch>
            <a:fillRect/>
          </a:stretch>
        </p:blipFill>
        <p:spPr>
          <a:xfrm>
            <a:off x="6470200" y="1133649"/>
            <a:ext cx="282600" cy="252326"/>
          </a:xfrm>
          <a:prstGeom prst="rect">
            <a:avLst/>
          </a:prstGeom>
          <a:noFill/>
          <a:ln>
            <a:noFill/>
          </a:ln>
        </p:spPr>
      </p:pic>
      <p:cxnSp>
        <p:nvCxnSpPr>
          <p:cNvPr id="633" name="Google Shape;633;p38"/>
          <p:cNvCxnSpPr>
            <a:stCxn id="630" idx="2"/>
            <a:endCxn id="623" idx="0"/>
          </p:cNvCxnSpPr>
          <p:nvPr/>
        </p:nvCxnSpPr>
        <p:spPr>
          <a:xfrm flipH="1" rot="-5400000">
            <a:off x="6498505" y="1676687"/>
            <a:ext cx="206100" cy="600"/>
          </a:xfrm>
          <a:prstGeom prst="bentConnector3">
            <a:avLst>
              <a:gd fmla="val 49984" name="adj1"/>
            </a:avLst>
          </a:prstGeom>
          <a:noFill/>
          <a:ln cap="flat" cmpd="sng" w="19050">
            <a:solidFill>
              <a:srgbClr val="FF9652"/>
            </a:solidFill>
            <a:prstDash val="solid"/>
            <a:round/>
            <a:headEnd len="med" w="med" type="none"/>
            <a:tailEnd len="med" w="med" type="stealth"/>
          </a:ln>
        </p:spPr>
      </p:cxnSp>
      <p:cxnSp>
        <p:nvCxnSpPr>
          <p:cNvPr id="634" name="Google Shape;634;p38"/>
          <p:cNvCxnSpPr>
            <a:stCxn id="617" idx="3"/>
            <a:endCxn id="623" idx="1"/>
          </p:cNvCxnSpPr>
          <p:nvPr/>
        </p:nvCxnSpPr>
        <p:spPr>
          <a:xfrm flipH="1" rot="10800000">
            <a:off x="5635088" y="2048275"/>
            <a:ext cx="666600" cy="1200"/>
          </a:xfrm>
          <a:prstGeom prst="bentConnector3">
            <a:avLst>
              <a:gd fmla="val 49989" name="adj1"/>
            </a:avLst>
          </a:prstGeom>
          <a:noFill/>
          <a:ln cap="flat" cmpd="sng" w="19050">
            <a:solidFill>
              <a:srgbClr val="FF9652"/>
            </a:solidFill>
            <a:prstDash val="solid"/>
            <a:round/>
            <a:headEnd len="med" w="med" type="none"/>
            <a:tailEnd len="med" w="med" type="stealth"/>
          </a:ln>
        </p:spPr>
      </p:cxnSp>
      <p:sp>
        <p:nvSpPr>
          <p:cNvPr id="619" name="Google Shape;619;p38"/>
          <p:cNvSpPr/>
          <p:nvPr/>
        </p:nvSpPr>
        <p:spPr>
          <a:xfrm>
            <a:off x="4008909" y="1038373"/>
            <a:ext cx="7491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Ads</a:t>
            </a:r>
            <a:endParaRPr sz="1100">
              <a:solidFill>
                <a:srgbClr val="36A987"/>
              </a:solidFill>
              <a:latin typeface="Inter Light"/>
              <a:ea typeface="Inter Light"/>
              <a:cs typeface="Inter Light"/>
              <a:sym typeface="Inter Light"/>
            </a:endParaRPr>
          </a:p>
        </p:txBody>
      </p:sp>
      <p:sp>
        <p:nvSpPr>
          <p:cNvPr id="635" name="Google Shape;635;p38"/>
          <p:cNvSpPr/>
          <p:nvPr/>
        </p:nvSpPr>
        <p:spPr>
          <a:xfrm>
            <a:off x="2853698" y="1038376"/>
            <a:ext cx="8715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1100">
                <a:solidFill>
                  <a:srgbClr val="36A987"/>
                </a:solidFill>
                <a:latin typeface="Inter Light"/>
                <a:ea typeface="Inter Light"/>
                <a:cs typeface="Inter Light"/>
                <a:sym typeface="Inter Light"/>
              </a:rPr>
              <a:t>  </a:t>
            </a:r>
            <a:endParaRPr sz="11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Recruitment</a:t>
            </a:r>
            <a:endParaRPr sz="1100">
              <a:solidFill>
                <a:srgbClr val="36A987"/>
              </a:solidFill>
              <a:latin typeface="Inter Light"/>
              <a:ea typeface="Inter Light"/>
              <a:cs typeface="Inter Light"/>
              <a:sym typeface="Inter Light"/>
            </a:endParaRPr>
          </a:p>
        </p:txBody>
      </p:sp>
      <p:sp>
        <p:nvSpPr>
          <p:cNvPr id="636" name="Google Shape;636;p38"/>
          <p:cNvSpPr/>
          <p:nvPr/>
        </p:nvSpPr>
        <p:spPr>
          <a:xfrm>
            <a:off x="2846710" y="724300"/>
            <a:ext cx="8715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cxnSp>
        <p:nvCxnSpPr>
          <p:cNvPr id="637" name="Google Shape;637;p38"/>
          <p:cNvCxnSpPr>
            <a:stCxn id="635" idx="2"/>
            <a:endCxn id="615" idx="0"/>
          </p:cNvCxnSpPr>
          <p:nvPr/>
        </p:nvCxnSpPr>
        <p:spPr>
          <a:xfrm flipH="1" rot="-5400000">
            <a:off x="3187298" y="1676925"/>
            <a:ext cx="206400" cy="2100"/>
          </a:xfrm>
          <a:prstGeom prst="bentConnector3">
            <a:avLst>
              <a:gd fmla="val 49975" name="adj1"/>
            </a:avLst>
          </a:prstGeom>
          <a:noFill/>
          <a:ln cap="flat" cmpd="sng" w="19050">
            <a:solidFill>
              <a:srgbClr val="FF9652"/>
            </a:solidFill>
            <a:prstDash val="solid"/>
            <a:round/>
            <a:headEnd len="med" w="med" type="none"/>
            <a:tailEnd len="med" w="med" type="stealth"/>
          </a:ln>
        </p:spPr>
      </p:cxnSp>
      <p:sp>
        <p:nvSpPr>
          <p:cNvPr id="638" name="Google Shape;638;p38"/>
          <p:cNvSpPr/>
          <p:nvPr/>
        </p:nvSpPr>
        <p:spPr>
          <a:xfrm>
            <a:off x="4012172" y="724300"/>
            <a:ext cx="7491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639" name="Google Shape;639;p38"/>
          <p:cNvPicPr preferRelativeResize="0"/>
          <p:nvPr/>
        </p:nvPicPr>
        <p:blipFill>
          <a:blip r:embed="rId7">
            <a:alphaModFix/>
          </a:blip>
          <a:stretch>
            <a:fillRect/>
          </a:stretch>
        </p:blipFill>
        <p:spPr>
          <a:xfrm>
            <a:off x="3165384" y="1078771"/>
            <a:ext cx="248100" cy="248100"/>
          </a:xfrm>
          <a:prstGeom prst="rect">
            <a:avLst/>
          </a:prstGeom>
          <a:noFill/>
          <a:ln>
            <a:noFill/>
          </a:ln>
        </p:spPr>
      </p:pic>
      <p:pic>
        <p:nvPicPr>
          <p:cNvPr id="640" name="Google Shape;640;p38"/>
          <p:cNvPicPr preferRelativeResize="0"/>
          <p:nvPr/>
        </p:nvPicPr>
        <p:blipFill>
          <a:blip r:embed="rId8">
            <a:alphaModFix/>
          </a:blip>
          <a:stretch>
            <a:fillRect/>
          </a:stretch>
        </p:blipFill>
        <p:spPr>
          <a:xfrm>
            <a:off x="4260796" y="1090626"/>
            <a:ext cx="261300" cy="261329"/>
          </a:xfrm>
          <a:prstGeom prst="rect">
            <a:avLst/>
          </a:prstGeom>
          <a:noFill/>
          <a:ln>
            <a:noFill/>
          </a:ln>
        </p:spPr>
      </p:pic>
      <p:sp>
        <p:nvSpPr>
          <p:cNvPr id="641" name="Google Shape;641;p38"/>
          <p:cNvSpPr/>
          <p:nvPr/>
        </p:nvSpPr>
        <p:spPr>
          <a:xfrm>
            <a:off x="4971545" y="1038373"/>
            <a:ext cx="6768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Payment</a:t>
            </a:r>
            <a:endParaRPr sz="1100">
              <a:solidFill>
                <a:srgbClr val="36A987"/>
              </a:solidFill>
              <a:latin typeface="Inter Light"/>
              <a:ea typeface="Inter Light"/>
              <a:cs typeface="Inter Light"/>
              <a:sym typeface="Inter Light"/>
            </a:endParaRPr>
          </a:p>
        </p:txBody>
      </p:sp>
      <p:sp>
        <p:nvSpPr>
          <p:cNvPr id="642" name="Google Shape;642;p38"/>
          <p:cNvSpPr/>
          <p:nvPr/>
        </p:nvSpPr>
        <p:spPr>
          <a:xfrm>
            <a:off x="4974494" y="724300"/>
            <a:ext cx="6768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cxnSp>
        <p:nvCxnSpPr>
          <p:cNvPr id="643" name="Google Shape;643;p38"/>
          <p:cNvCxnSpPr>
            <a:stCxn id="641" idx="2"/>
            <a:endCxn id="617" idx="0"/>
          </p:cNvCxnSpPr>
          <p:nvPr/>
        </p:nvCxnSpPr>
        <p:spPr>
          <a:xfrm flipH="1" rot="-5400000">
            <a:off x="5207345" y="1677373"/>
            <a:ext cx="206400" cy="1200"/>
          </a:xfrm>
          <a:prstGeom prst="bentConnector3">
            <a:avLst>
              <a:gd fmla="val 50025" name="adj1"/>
            </a:avLst>
          </a:prstGeom>
          <a:noFill/>
          <a:ln cap="flat" cmpd="sng" w="19050">
            <a:solidFill>
              <a:srgbClr val="FF9652"/>
            </a:solidFill>
            <a:prstDash val="solid"/>
            <a:round/>
            <a:headEnd len="med" w="med" type="none"/>
            <a:tailEnd len="med" w="med" type="stealth"/>
          </a:ln>
        </p:spPr>
      </p:cxnSp>
      <p:pic>
        <p:nvPicPr>
          <p:cNvPr id="644" name="Google Shape;644;p38"/>
          <p:cNvPicPr preferRelativeResize="0"/>
          <p:nvPr/>
        </p:nvPicPr>
        <p:blipFill>
          <a:blip r:embed="rId9">
            <a:alphaModFix/>
          </a:blip>
          <a:stretch>
            <a:fillRect/>
          </a:stretch>
        </p:blipFill>
        <p:spPr>
          <a:xfrm>
            <a:off x="5174076" y="1108861"/>
            <a:ext cx="248100" cy="221972"/>
          </a:xfrm>
          <a:prstGeom prst="rect">
            <a:avLst/>
          </a:prstGeom>
          <a:noFill/>
          <a:ln>
            <a:noFill/>
          </a:ln>
        </p:spPr>
      </p:pic>
      <p:sp>
        <p:nvSpPr>
          <p:cNvPr id="645" name="Google Shape;645;p38"/>
          <p:cNvSpPr/>
          <p:nvPr/>
        </p:nvSpPr>
        <p:spPr>
          <a:xfrm>
            <a:off x="2875175" y="2354938"/>
            <a:ext cx="8574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615" name="Google Shape;615;p38"/>
          <p:cNvSpPr/>
          <p:nvPr/>
        </p:nvSpPr>
        <p:spPr>
          <a:xfrm>
            <a:off x="2862837" y="1781073"/>
            <a:ext cx="8574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100">
                <a:solidFill>
                  <a:srgbClr val="36A987"/>
                </a:solidFill>
                <a:latin typeface="Inter Light"/>
                <a:ea typeface="Inter Light"/>
                <a:cs typeface="Inter Light"/>
                <a:sym typeface="Inter Light"/>
              </a:rPr>
              <a:t>  </a:t>
            </a:r>
            <a:endParaRPr sz="1100">
              <a:solidFill>
                <a:srgbClr val="36A987"/>
              </a:solidFill>
              <a:latin typeface="Inter Light"/>
              <a:ea typeface="Inter Light"/>
              <a:cs typeface="Inter Light"/>
              <a:sym typeface="Inter Light"/>
            </a:endParaRPr>
          </a:p>
          <a:p>
            <a:pPr indent="0" lvl="0" marL="0" rtl="0" algn="ctr">
              <a:spcBef>
                <a:spcPts val="0"/>
              </a:spcBef>
              <a:spcAft>
                <a:spcPts val="0"/>
              </a:spcAft>
              <a:buClr>
                <a:schemeClr val="dk1"/>
              </a:buClr>
              <a:buSzPts val="1100"/>
              <a:buFont typeface="Arial"/>
              <a:buNone/>
            </a:pPr>
            <a:r>
              <a:rPr lang="en-GB" sz="1100">
                <a:solidFill>
                  <a:srgbClr val="36A987"/>
                </a:solidFill>
                <a:latin typeface="Inter Light"/>
                <a:ea typeface="Inter Light"/>
                <a:cs typeface="Inter Light"/>
                <a:sym typeface="Inter Light"/>
              </a:rPr>
              <a:t>Production</a:t>
            </a:r>
            <a:endParaRPr sz="1100">
              <a:solidFill>
                <a:srgbClr val="36A987"/>
              </a:solidFill>
              <a:latin typeface="Inter Light"/>
              <a:ea typeface="Inter Light"/>
              <a:cs typeface="Inter Light"/>
              <a:sym typeface="Inter Light"/>
            </a:endParaRPr>
          </a:p>
        </p:txBody>
      </p:sp>
      <p:pic>
        <p:nvPicPr>
          <p:cNvPr id="646" name="Google Shape;646;p38"/>
          <p:cNvPicPr preferRelativeResize="0"/>
          <p:nvPr/>
        </p:nvPicPr>
        <p:blipFill>
          <a:blip r:embed="rId10">
            <a:alphaModFix/>
          </a:blip>
          <a:stretch>
            <a:fillRect/>
          </a:stretch>
        </p:blipFill>
        <p:spPr>
          <a:xfrm>
            <a:off x="3160900" y="1829974"/>
            <a:ext cx="261300" cy="297269"/>
          </a:xfrm>
          <a:prstGeom prst="rect">
            <a:avLst/>
          </a:prstGeom>
          <a:noFill/>
          <a:ln>
            <a:noFill/>
          </a:ln>
        </p:spPr>
      </p:pic>
      <p:sp>
        <p:nvSpPr>
          <p:cNvPr id="617" name="Google Shape;617;p38"/>
          <p:cNvSpPr/>
          <p:nvPr/>
        </p:nvSpPr>
        <p:spPr>
          <a:xfrm>
            <a:off x="4987088" y="1781275"/>
            <a:ext cx="6480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Sales</a:t>
            </a:r>
            <a:endParaRPr sz="1100">
              <a:solidFill>
                <a:srgbClr val="36A987"/>
              </a:solidFill>
              <a:latin typeface="Inter Light"/>
              <a:ea typeface="Inter Light"/>
              <a:cs typeface="Inter Light"/>
              <a:sym typeface="Inter Light"/>
            </a:endParaRPr>
          </a:p>
        </p:txBody>
      </p:sp>
      <p:sp>
        <p:nvSpPr>
          <p:cNvPr id="647" name="Google Shape;647;p38"/>
          <p:cNvSpPr/>
          <p:nvPr/>
        </p:nvSpPr>
        <p:spPr>
          <a:xfrm>
            <a:off x="4993775" y="2353550"/>
            <a:ext cx="648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648" name="Google Shape;648;p38"/>
          <p:cNvPicPr preferRelativeResize="0"/>
          <p:nvPr/>
        </p:nvPicPr>
        <p:blipFill>
          <a:blip r:embed="rId11">
            <a:alphaModFix/>
          </a:blip>
          <a:stretch>
            <a:fillRect/>
          </a:stretch>
        </p:blipFill>
        <p:spPr>
          <a:xfrm>
            <a:off x="5149642" y="1841827"/>
            <a:ext cx="248100" cy="217503"/>
          </a:xfrm>
          <a:prstGeom prst="rect">
            <a:avLst/>
          </a:prstGeom>
          <a:noFill/>
          <a:ln>
            <a:noFill/>
          </a:ln>
        </p:spPr>
      </p:pic>
      <p:pic>
        <p:nvPicPr>
          <p:cNvPr id="649" name="Google Shape;649;p38"/>
          <p:cNvPicPr preferRelativeResize="0"/>
          <p:nvPr/>
        </p:nvPicPr>
        <p:blipFill>
          <a:blip r:embed="rId12">
            <a:alphaModFix/>
          </a:blip>
          <a:stretch>
            <a:fillRect/>
          </a:stretch>
        </p:blipFill>
        <p:spPr>
          <a:xfrm>
            <a:off x="5356548" y="1815421"/>
            <a:ext cx="146800" cy="146800"/>
          </a:xfrm>
          <a:prstGeom prst="rect">
            <a:avLst/>
          </a:prstGeom>
          <a:noFill/>
          <a:ln>
            <a:noFill/>
          </a:ln>
        </p:spPr>
      </p:pic>
      <p:sp>
        <p:nvSpPr>
          <p:cNvPr id="614" name="Google Shape;614;p38"/>
          <p:cNvSpPr/>
          <p:nvPr/>
        </p:nvSpPr>
        <p:spPr>
          <a:xfrm>
            <a:off x="1198775" y="1779970"/>
            <a:ext cx="7020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200">
                <a:solidFill>
                  <a:srgbClr val="36A987"/>
                </a:solidFill>
                <a:latin typeface="Inter Light"/>
                <a:ea typeface="Inter Light"/>
                <a:cs typeface="Inter Light"/>
                <a:sym typeface="Inter Light"/>
              </a:rPr>
              <a:t>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Supply</a:t>
            </a:r>
            <a:endParaRPr sz="1100">
              <a:solidFill>
                <a:srgbClr val="36A987"/>
              </a:solidFill>
              <a:latin typeface="Inter Light"/>
              <a:ea typeface="Inter Light"/>
              <a:cs typeface="Inter Light"/>
              <a:sym typeface="Inter Light"/>
            </a:endParaRPr>
          </a:p>
        </p:txBody>
      </p:sp>
      <p:sp>
        <p:nvSpPr>
          <p:cNvPr id="650" name="Google Shape;650;p38"/>
          <p:cNvSpPr/>
          <p:nvPr/>
        </p:nvSpPr>
        <p:spPr>
          <a:xfrm>
            <a:off x="1180775" y="2352869"/>
            <a:ext cx="738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651" name="Google Shape;651;p38"/>
          <p:cNvPicPr preferRelativeResize="0"/>
          <p:nvPr/>
        </p:nvPicPr>
        <p:blipFill>
          <a:blip r:embed="rId13">
            <a:alphaModFix/>
          </a:blip>
          <a:stretch>
            <a:fillRect/>
          </a:stretch>
        </p:blipFill>
        <p:spPr>
          <a:xfrm>
            <a:off x="1399550" y="1820345"/>
            <a:ext cx="297850" cy="297850"/>
          </a:xfrm>
          <a:prstGeom prst="rect">
            <a:avLst/>
          </a:prstGeom>
          <a:noFill/>
          <a:ln>
            <a:noFill/>
          </a:ln>
        </p:spPr>
      </p:pic>
      <p:sp>
        <p:nvSpPr>
          <p:cNvPr id="652" name="Google Shape;652;p38"/>
          <p:cNvSpPr/>
          <p:nvPr/>
        </p:nvSpPr>
        <p:spPr>
          <a:xfrm>
            <a:off x="2496600" y="3120050"/>
            <a:ext cx="12144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Operation team </a:t>
            </a:r>
            <a:endParaRPr i="1" sz="700">
              <a:solidFill>
                <a:srgbClr val="1C4587"/>
              </a:solidFill>
              <a:latin typeface="Inter"/>
              <a:ea typeface="Inter"/>
              <a:cs typeface="Inter"/>
              <a:sym typeface="Inter"/>
            </a:endParaRPr>
          </a:p>
        </p:txBody>
      </p:sp>
      <p:sp>
        <p:nvSpPr>
          <p:cNvPr id="653" name="Google Shape;653;p38"/>
          <p:cNvSpPr txBox="1"/>
          <p:nvPr/>
        </p:nvSpPr>
        <p:spPr>
          <a:xfrm>
            <a:off x="1782300" y="4551475"/>
            <a:ext cx="7143000" cy="418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900">
                <a:solidFill>
                  <a:srgbClr val="1F2328"/>
                </a:solidFill>
                <a:highlight>
                  <a:srgbClr val="FFFFFF"/>
                </a:highlight>
              </a:rPr>
              <a:t>In the industrial sector, the supply team must track the delivery of orders from suppliers to the company's warehouse before production can commence. They also need to monitor product delivery to customers after production is complete. Depending on the company's growth, different teams may handle these tasks. In the diagram below, we assume that the supply team is responsible for both.</a:t>
            </a:r>
            <a:endParaRPr sz="900">
              <a:solidFill>
                <a:srgbClr val="1F2328"/>
              </a:solidFill>
              <a:highlight>
                <a:srgbClr val="FFFFFF"/>
              </a:highlight>
            </a:endParaRPr>
          </a:p>
          <a:p>
            <a:pPr indent="0" lvl="0" marL="0" rtl="0" algn="l">
              <a:spcBef>
                <a:spcPts val="1200"/>
              </a:spcBef>
              <a:spcAft>
                <a:spcPts val="0"/>
              </a:spcAft>
              <a:buNone/>
            </a:pPr>
            <a:r>
              <a:t/>
            </a:r>
            <a:endParaRPr sz="1000">
              <a:latin typeface="Inter"/>
              <a:ea typeface="Inter"/>
              <a:cs typeface="Inter"/>
              <a:sym typeface="Int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39"/>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SaaS Model </a:t>
            </a:r>
            <a:r>
              <a:rPr b="0" lang="en-GB" sz="1300"/>
              <a:t>- </a:t>
            </a:r>
            <a:r>
              <a:rPr b="0" lang="en-GB" sz="1300" u="sng">
                <a:solidFill>
                  <a:schemeClr val="hlink"/>
                </a:solidFill>
                <a:hlinkClick r:id="rId3"/>
              </a:rPr>
              <a:t>Saas KPI</a:t>
            </a:r>
            <a:r>
              <a:rPr b="0" lang="en-GB" sz="1300"/>
              <a:t> + </a:t>
            </a:r>
            <a:r>
              <a:rPr b="0" lang="en-GB" sz="1300" u="sng">
                <a:solidFill>
                  <a:schemeClr val="hlink"/>
                </a:solidFill>
                <a:hlinkClick r:id="rId4"/>
              </a:rPr>
              <a:t>Saas bis</a:t>
            </a:r>
            <a:r>
              <a:rPr b="0" lang="en-GB" sz="1300"/>
              <a:t> &amp; </a:t>
            </a:r>
            <a:r>
              <a:rPr b="0" lang="en-GB" sz="1300" u="sng">
                <a:solidFill>
                  <a:schemeClr val="accent5"/>
                </a:solidFill>
                <a:hlinkClick r:id="rId5">
                  <a:extLst>
                    <a:ext uri="{A12FA001-AC4F-418D-AE19-62706E023703}">
                      <ahyp:hlinkClr val="tx"/>
                    </a:ext>
                  </a:extLst>
                </a:hlinkClick>
              </a:rPr>
              <a:t>B2B sales</a:t>
            </a:r>
            <a:endParaRPr/>
          </a:p>
        </p:txBody>
      </p:sp>
      <p:cxnSp>
        <p:nvCxnSpPr>
          <p:cNvPr id="659" name="Google Shape;659;p39"/>
          <p:cNvCxnSpPr>
            <a:stCxn id="660" idx="3"/>
            <a:endCxn id="661" idx="1"/>
          </p:cNvCxnSpPr>
          <p:nvPr/>
        </p:nvCxnSpPr>
        <p:spPr>
          <a:xfrm>
            <a:off x="5101175" y="2048170"/>
            <a:ext cx="895500" cy="600"/>
          </a:xfrm>
          <a:prstGeom prst="bentConnector3">
            <a:avLst>
              <a:gd fmla="val 50004" name="adj1"/>
            </a:avLst>
          </a:prstGeom>
          <a:noFill/>
          <a:ln cap="flat" cmpd="sng" w="19050">
            <a:solidFill>
              <a:srgbClr val="FF9652"/>
            </a:solidFill>
            <a:prstDash val="solid"/>
            <a:round/>
            <a:headEnd len="med" w="med" type="none"/>
            <a:tailEnd len="med" w="med" type="stealth"/>
          </a:ln>
        </p:spPr>
      </p:cxnSp>
      <p:sp>
        <p:nvSpPr>
          <p:cNvPr id="662" name="Google Shape;662;p39"/>
          <p:cNvSpPr/>
          <p:nvPr/>
        </p:nvSpPr>
        <p:spPr>
          <a:xfrm rot="-5400000">
            <a:off x="378325" y="2304000"/>
            <a:ext cx="494400" cy="282600"/>
          </a:xfrm>
          <a:prstGeom prst="round2SameRect">
            <a:avLst>
              <a:gd fmla="val 16667" name="adj1"/>
              <a:gd fmla="val 0" name="adj2"/>
            </a:avLst>
          </a:prstGeom>
          <a:solidFill>
            <a:srgbClr val="FF965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Data</a:t>
            </a:r>
            <a:endParaRPr sz="1100">
              <a:solidFill>
                <a:schemeClr val="lt1"/>
              </a:solidFill>
            </a:endParaRPr>
          </a:p>
        </p:txBody>
      </p:sp>
      <p:sp>
        <p:nvSpPr>
          <p:cNvPr id="663" name="Google Shape;663;p39"/>
          <p:cNvSpPr/>
          <p:nvPr/>
        </p:nvSpPr>
        <p:spPr>
          <a:xfrm>
            <a:off x="1655975" y="2354938"/>
            <a:ext cx="8574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Onboarding rate, usage, adoption, engagement,  Time to value</a:t>
            </a:r>
            <a:endParaRPr i="1" sz="500">
              <a:solidFill>
                <a:schemeClr val="lt1"/>
              </a:solidFill>
              <a:latin typeface="Inter"/>
              <a:ea typeface="Inter"/>
              <a:cs typeface="Inter"/>
              <a:sym typeface="Inter"/>
            </a:endParaRPr>
          </a:p>
        </p:txBody>
      </p:sp>
      <p:sp>
        <p:nvSpPr>
          <p:cNvPr id="664" name="Google Shape;664;p39"/>
          <p:cNvSpPr/>
          <p:nvPr/>
        </p:nvSpPr>
        <p:spPr>
          <a:xfrm rot="-5400000">
            <a:off x="273775" y="2961483"/>
            <a:ext cx="703500" cy="282600"/>
          </a:xfrm>
          <a:prstGeom prst="round2SameRect">
            <a:avLst>
              <a:gd fmla="val 16667" name="adj1"/>
              <a:gd fmla="val 0" name="adj2"/>
            </a:avLst>
          </a:prstGeom>
          <a:solidFill>
            <a:srgbClr val="073763"/>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Service</a:t>
            </a:r>
            <a:endParaRPr sz="1100">
              <a:solidFill>
                <a:schemeClr val="lt1"/>
              </a:solidFill>
            </a:endParaRPr>
          </a:p>
        </p:txBody>
      </p:sp>
      <p:sp>
        <p:nvSpPr>
          <p:cNvPr id="665" name="Google Shape;665;p39"/>
          <p:cNvSpPr/>
          <p:nvPr/>
        </p:nvSpPr>
        <p:spPr>
          <a:xfrm rot="-5400000">
            <a:off x="165025" y="3830900"/>
            <a:ext cx="921000" cy="282600"/>
          </a:xfrm>
          <a:prstGeom prst="round2SameRect">
            <a:avLst>
              <a:gd fmla="val 16667" name="adj1"/>
              <a:gd fmla="val 0" name="adj2"/>
            </a:avLst>
          </a:prstGeom>
          <a:solidFill>
            <a:srgbClr val="351C75"/>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Use Case</a:t>
            </a:r>
            <a:endParaRPr sz="1100">
              <a:solidFill>
                <a:schemeClr val="lt1"/>
              </a:solidFill>
            </a:endParaRPr>
          </a:p>
        </p:txBody>
      </p:sp>
      <p:sp>
        <p:nvSpPr>
          <p:cNvPr id="666" name="Google Shape;666;p39"/>
          <p:cNvSpPr/>
          <p:nvPr/>
        </p:nvSpPr>
        <p:spPr>
          <a:xfrm>
            <a:off x="1250150" y="3174575"/>
            <a:ext cx="16377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Product</a:t>
            </a:r>
            <a:endParaRPr b="1" sz="700">
              <a:solidFill>
                <a:srgbClr val="1C4587"/>
              </a:solidFill>
              <a:latin typeface="Inter"/>
              <a:ea typeface="Inter"/>
              <a:cs typeface="Inter"/>
              <a:sym typeface="Inter"/>
            </a:endParaRPr>
          </a:p>
        </p:txBody>
      </p:sp>
      <p:sp>
        <p:nvSpPr>
          <p:cNvPr id="667" name="Google Shape;667;p39"/>
          <p:cNvSpPr/>
          <p:nvPr/>
        </p:nvSpPr>
        <p:spPr>
          <a:xfrm>
            <a:off x="2663450" y="2793575"/>
            <a:ext cx="15201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Media</a:t>
            </a:r>
            <a:endParaRPr b="1" sz="700">
              <a:solidFill>
                <a:srgbClr val="1C4587"/>
              </a:solidFill>
              <a:latin typeface="Inter"/>
              <a:ea typeface="Inter"/>
              <a:cs typeface="Inter"/>
              <a:sym typeface="Inter"/>
            </a:endParaRPr>
          </a:p>
        </p:txBody>
      </p:sp>
      <p:sp>
        <p:nvSpPr>
          <p:cNvPr id="668" name="Google Shape;668;p39"/>
          <p:cNvSpPr/>
          <p:nvPr/>
        </p:nvSpPr>
        <p:spPr>
          <a:xfrm>
            <a:off x="3563400" y="3116550"/>
            <a:ext cx="18654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Sales</a:t>
            </a:r>
            <a:endParaRPr b="1" sz="700">
              <a:solidFill>
                <a:srgbClr val="1C4587"/>
              </a:solidFill>
              <a:latin typeface="Inter"/>
              <a:ea typeface="Inter"/>
              <a:cs typeface="Inter"/>
              <a:sym typeface="Inter"/>
            </a:endParaRPr>
          </a:p>
        </p:txBody>
      </p:sp>
      <p:sp>
        <p:nvSpPr>
          <p:cNvPr id="669" name="Google Shape;669;p39"/>
          <p:cNvSpPr/>
          <p:nvPr/>
        </p:nvSpPr>
        <p:spPr>
          <a:xfrm>
            <a:off x="7023825" y="2793575"/>
            <a:ext cx="14106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Customer care/success</a:t>
            </a:r>
            <a:endParaRPr i="1" sz="700">
              <a:solidFill>
                <a:srgbClr val="1C4587"/>
              </a:solidFill>
              <a:latin typeface="Inter"/>
              <a:ea typeface="Inter"/>
              <a:cs typeface="Inter"/>
              <a:sym typeface="Inter"/>
            </a:endParaRPr>
          </a:p>
        </p:txBody>
      </p:sp>
      <p:sp>
        <p:nvSpPr>
          <p:cNvPr id="670" name="Google Shape;670;p39"/>
          <p:cNvSpPr/>
          <p:nvPr/>
        </p:nvSpPr>
        <p:spPr>
          <a:xfrm>
            <a:off x="5637475" y="3120050"/>
            <a:ext cx="1923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CRM</a:t>
            </a:r>
            <a:endParaRPr i="1" sz="700">
              <a:solidFill>
                <a:srgbClr val="1C4587"/>
              </a:solidFill>
              <a:latin typeface="Inter"/>
              <a:ea typeface="Inter"/>
              <a:cs typeface="Inter"/>
              <a:sym typeface="Inter"/>
            </a:endParaRPr>
          </a:p>
        </p:txBody>
      </p:sp>
      <p:sp>
        <p:nvSpPr>
          <p:cNvPr id="671" name="Google Shape;671;p39"/>
          <p:cNvSpPr/>
          <p:nvPr/>
        </p:nvSpPr>
        <p:spPr>
          <a:xfrm>
            <a:off x="1531675" y="4025800"/>
            <a:ext cx="13323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Traffic analysis and product optimisation</a:t>
            </a:r>
            <a:endParaRPr i="1" sz="700" u="sng">
              <a:solidFill>
                <a:srgbClr val="351C75"/>
              </a:solidFill>
              <a:latin typeface="Inter Light"/>
              <a:ea typeface="Inter Light"/>
              <a:cs typeface="Inter Light"/>
              <a:sym typeface="Inter Light"/>
            </a:endParaRPr>
          </a:p>
        </p:txBody>
      </p:sp>
      <p:sp>
        <p:nvSpPr>
          <p:cNvPr id="672" name="Google Shape;672;p39"/>
          <p:cNvSpPr/>
          <p:nvPr/>
        </p:nvSpPr>
        <p:spPr>
          <a:xfrm>
            <a:off x="7018075" y="35686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Customers satisfaction monitoring</a:t>
            </a:r>
            <a:endParaRPr i="1" sz="700" u="sng">
              <a:solidFill>
                <a:srgbClr val="351C75"/>
              </a:solidFill>
              <a:latin typeface="Inter Light"/>
              <a:ea typeface="Inter Light"/>
              <a:cs typeface="Inter Light"/>
              <a:sym typeface="Inter Light"/>
            </a:endParaRPr>
          </a:p>
        </p:txBody>
      </p:sp>
      <p:sp>
        <p:nvSpPr>
          <p:cNvPr id="673" name="Google Shape;673;p39"/>
          <p:cNvSpPr/>
          <p:nvPr/>
        </p:nvSpPr>
        <p:spPr>
          <a:xfrm>
            <a:off x="1643637" y="1781073"/>
            <a:ext cx="8574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100">
                <a:solidFill>
                  <a:srgbClr val="36A987"/>
                </a:solidFill>
                <a:latin typeface="Inter Light"/>
                <a:ea typeface="Inter Light"/>
                <a:cs typeface="Inter Light"/>
                <a:sym typeface="Inter Light"/>
              </a:rPr>
              <a:t>  </a:t>
            </a:r>
            <a:endParaRPr sz="11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Product</a:t>
            </a:r>
            <a:endParaRPr sz="1100">
              <a:solidFill>
                <a:srgbClr val="36A987"/>
              </a:solidFill>
              <a:latin typeface="Inter Light"/>
              <a:ea typeface="Inter Light"/>
              <a:cs typeface="Inter Light"/>
              <a:sym typeface="Inter Light"/>
            </a:endParaRPr>
          </a:p>
        </p:txBody>
      </p:sp>
      <p:sp>
        <p:nvSpPr>
          <p:cNvPr id="674" name="Google Shape;674;p39"/>
          <p:cNvSpPr/>
          <p:nvPr/>
        </p:nvSpPr>
        <p:spPr>
          <a:xfrm>
            <a:off x="1710895" y="1109537"/>
            <a:ext cx="728700" cy="464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100">
                <a:solidFill>
                  <a:srgbClr val="36A987"/>
                </a:solidFill>
                <a:latin typeface="Inter Light"/>
                <a:ea typeface="Inter Light"/>
                <a:cs typeface="Inter Light"/>
                <a:sym typeface="Inter Light"/>
              </a:rPr>
              <a:t>  </a:t>
            </a:r>
            <a:endParaRPr sz="11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Tech</a:t>
            </a:r>
            <a:endParaRPr sz="1100">
              <a:solidFill>
                <a:srgbClr val="36A987"/>
              </a:solidFill>
              <a:latin typeface="Inter Light"/>
              <a:ea typeface="Inter Light"/>
              <a:cs typeface="Inter Light"/>
              <a:sym typeface="Inter Light"/>
            </a:endParaRPr>
          </a:p>
        </p:txBody>
      </p:sp>
      <p:sp>
        <p:nvSpPr>
          <p:cNvPr id="675" name="Google Shape;675;p39"/>
          <p:cNvSpPr/>
          <p:nvPr/>
        </p:nvSpPr>
        <p:spPr>
          <a:xfrm>
            <a:off x="1705055" y="795463"/>
            <a:ext cx="7287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Page response time</a:t>
            </a:r>
            <a:endParaRPr i="1" sz="500">
              <a:solidFill>
                <a:schemeClr val="lt1"/>
              </a:solidFill>
              <a:latin typeface="Inter"/>
              <a:ea typeface="Inter"/>
              <a:cs typeface="Inter"/>
              <a:sym typeface="Inter"/>
            </a:endParaRPr>
          </a:p>
          <a:p>
            <a:pPr indent="0" lvl="0" marL="0" rtl="0" algn="l">
              <a:spcBef>
                <a:spcPts val="0"/>
              </a:spcBef>
              <a:spcAft>
                <a:spcPts val="0"/>
              </a:spcAft>
              <a:buNone/>
            </a:pPr>
            <a:r>
              <a:rPr i="1" lang="en-GB" sz="500">
                <a:solidFill>
                  <a:schemeClr val="lt1"/>
                </a:solidFill>
                <a:latin typeface="Inter"/>
                <a:ea typeface="Inter"/>
                <a:cs typeface="Inter"/>
                <a:sym typeface="Inter"/>
              </a:rPr>
              <a:t>Product bugs, Team velocity, Support ticket</a:t>
            </a:r>
            <a:endParaRPr i="1" sz="500">
              <a:solidFill>
                <a:schemeClr val="lt1"/>
              </a:solidFill>
              <a:latin typeface="Inter"/>
              <a:ea typeface="Inter"/>
              <a:cs typeface="Inter"/>
              <a:sym typeface="Inter"/>
            </a:endParaRPr>
          </a:p>
        </p:txBody>
      </p:sp>
      <p:cxnSp>
        <p:nvCxnSpPr>
          <p:cNvPr id="676" name="Google Shape;676;p39"/>
          <p:cNvCxnSpPr>
            <a:stCxn id="674" idx="2"/>
            <a:endCxn id="673" idx="0"/>
          </p:cNvCxnSpPr>
          <p:nvPr/>
        </p:nvCxnSpPr>
        <p:spPr>
          <a:xfrm rot="5400000">
            <a:off x="1970245" y="1675937"/>
            <a:ext cx="207000" cy="3000"/>
          </a:xfrm>
          <a:prstGeom prst="bentConnector3">
            <a:avLst>
              <a:gd fmla="val 50033" name="adj1"/>
            </a:avLst>
          </a:prstGeom>
          <a:noFill/>
          <a:ln cap="flat" cmpd="sng" w="19050">
            <a:solidFill>
              <a:srgbClr val="FF9652"/>
            </a:solidFill>
            <a:prstDash val="solid"/>
            <a:round/>
            <a:headEnd len="med" w="med" type="none"/>
            <a:tailEnd len="med" w="med" type="stealth"/>
          </a:ln>
        </p:spPr>
      </p:cxnSp>
      <p:sp>
        <p:nvSpPr>
          <p:cNvPr id="677" name="Google Shape;677;p39"/>
          <p:cNvSpPr/>
          <p:nvPr/>
        </p:nvSpPr>
        <p:spPr>
          <a:xfrm>
            <a:off x="2827075" y="3568600"/>
            <a:ext cx="13353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Campaign optimisation</a:t>
            </a:r>
            <a:endParaRPr i="1" sz="700" u="sng">
              <a:solidFill>
                <a:srgbClr val="351C75"/>
              </a:solidFill>
              <a:latin typeface="Inter Light"/>
              <a:ea typeface="Inter Light"/>
              <a:cs typeface="Inter Light"/>
              <a:sym typeface="Inter Light"/>
            </a:endParaRPr>
          </a:p>
        </p:txBody>
      </p:sp>
      <p:sp>
        <p:nvSpPr>
          <p:cNvPr id="678" name="Google Shape;678;p39"/>
          <p:cNvSpPr/>
          <p:nvPr/>
        </p:nvSpPr>
        <p:spPr>
          <a:xfrm>
            <a:off x="3741475" y="40258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Lead funnel monitoring</a:t>
            </a:r>
            <a:endParaRPr i="1" sz="700" u="sng">
              <a:solidFill>
                <a:srgbClr val="351C75"/>
              </a:solidFill>
              <a:latin typeface="Inter Light"/>
              <a:ea typeface="Inter Light"/>
              <a:cs typeface="Inter Light"/>
              <a:sym typeface="Inter Light"/>
            </a:endParaRPr>
          </a:p>
        </p:txBody>
      </p:sp>
      <p:sp>
        <p:nvSpPr>
          <p:cNvPr id="679" name="Google Shape;679;p39"/>
          <p:cNvSpPr/>
          <p:nvPr/>
        </p:nvSpPr>
        <p:spPr>
          <a:xfrm>
            <a:off x="5623700" y="4025800"/>
            <a:ext cx="15201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Customers base animation</a:t>
            </a:r>
            <a:endParaRPr i="1" sz="700" u="sng">
              <a:solidFill>
                <a:srgbClr val="351C75"/>
              </a:solidFill>
              <a:latin typeface="Inter Light"/>
              <a:ea typeface="Inter Light"/>
              <a:cs typeface="Inter Light"/>
              <a:sym typeface="Inter Light"/>
            </a:endParaRPr>
          </a:p>
        </p:txBody>
      </p:sp>
      <p:cxnSp>
        <p:nvCxnSpPr>
          <p:cNvPr id="680" name="Google Shape;680;p39"/>
          <p:cNvCxnSpPr>
            <a:stCxn id="673" idx="3"/>
            <a:endCxn id="660" idx="1"/>
          </p:cNvCxnSpPr>
          <p:nvPr/>
        </p:nvCxnSpPr>
        <p:spPr>
          <a:xfrm flipH="1" rot="10800000">
            <a:off x="2501037" y="2048073"/>
            <a:ext cx="1898100" cy="1200"/>
          </a:xfrm>
          <a:prstGeom prst="bentConnector3">
            <a:avLst>
              <a:gd fmla="val 50001" name="adj1"/>
            </a:avLst>
          </a:prstGeom>
          <a:noFill/>
          <a:ln cap="flat" cmpd="sng" w="19050">
            <a:solidFill>
              <a:srgbClr val="FF9652"/>
            </a:solidFill>
            <a:prstDash val="solid"/>
            <a:round/>
            <a:headEnd len="med" w="med" type="none"/>
            <a:tailEnd len="med" w="med" type="stealth"/>
          </a:ln>
        </p:spPr>
      </p:cxnSp>
      <p:cxnSp>
        <p:nvCxnSpPr>
          <p:cNvPr id="681" name="Google Shape;681;p39"/>
          <p:cNvCxnSpPr>
            <a:stCxn id="682" idx="2"/>
            <a:endCxn id="660" idx="1"/>
          </p:cNvCxnSpPr>
          <p:nvPr/>
        </p:nvCxnSpPr>
        <p:spPr>
          <a:xfrm flipH="1" rot="-5400000">
            <a:off x="3722980" y="1372037"/>
            <a:ext cx="474300" cy="878100"/>
          </a:xfrm>
          <a:prstGeom prst="bentConnector2">
            <a:avLst/>
          </a:prstGeom>
          <a:noFill/>
          <a:ln cap="flat" cmpd="sng" w="19050">
            <a:solidFill>
              <a:srgbClr val="FF9652"/>
            </a:solidFill>
            <a:prstDash val="solid"/>
            <a:round/>
            <a:headEnd len="med" w="med" type="none"/>
            <a:tailEnd len="med" w="med" type="none"/>
          </a:ln>
        </p:spPr>
      </p:cxnSp>
      <p:pic>
        <p:nvPicPr>
          <p:cNvPr id="683" name="Google Shape;683;p39"/>
          <p:cNvPicPr preferRelativeResize="0"/>
          <p:nvPr/>
        </p:nvPicPr>
        <p:blipFill>
          <a:blip r:embed="rId6">
            <a:alphaModFix/>
          </a:blip>
          <a:stretch>
            <a:fillRect/>
          </a:stretch>
        </p:blipFill>
        <p:spPr>
          <a:xfrm>
            <a:off x="1913347" y="1789123"/>
            <a:ext cx="345600" cy="345600"/>
          </a:xfrm>
          <a:prstGeom prst="rect">
            <a:avLst/>
          </a:prstGeom>
          <a:noFill/>
          <a:ln>
            <a:noFill/>
          </a:ln>
        </p:spPr>
      </p:pic>
      <p:pic>
        <p:nvPicPr>
          <p:cNvPr id="684" name="Google Shape;684;p39"/>
          <p:cNvPicPr preferRelativeResize="0"/>
          <p:nvPr/>
        </p:nvPicPr>
        <p:blipFill>
          <a:blip r:embed="rId7">
            <a:alphaModFix/>
          </a:blip>
          <a:stretch>
            <a:fillRect/>
          </a:stretch>
        </p:blipFill>
        <p:spPr>
          <a:xfrm>
            <a:off x="1981945" y="1138320"/>
            <a:ext cx="261300" cy="261300"/>
          </a:xfrm>
          <a:prstGeom prst="rect">
            <a:avLst/>
          </a:prstGeom>
          <a:noFill/>
          <a:ln>
            <a:noFill/>
          </a:ln>
        </p:spPr>
      </p:pic>
      <p:sp>
        <p:nvSpPr>
          <p:cNvPr id="661" name="Google Shape;661;p39"/>
          <p:cNvSpPr/>
          <p:nvPr/>
        </p:nvSpPr>
        <p:spPr>
          <a:xfrm>
            <a:off x="5996741" y="1779970"/>
            <a:ext cx="5994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200">
                <a:solidFill>
                  <a:srgbClr val="36A987"/>
                </a:solidFill>
                <a:latin typeface="Inter Light"/>
                <a:ea typeface="Inter Light"/>
                <a:cs typeface="Inter Light"/>
                <a:sym typeface="Inter Light"/>
              </a:rPr>
              <a:t>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Client</a:t>
            </a:r>
            <a:endParaRPr sz="1100">
              <a:solidFill>
                <a:srgbClr val="36A987"/>
              </a:solidFill>
              <a:latin typeface="Inter Light"/>
              <a:ea typeface="Inter Light"/>
              <a:cs typeface="Inter Light"/>
              <a:sym typeface="Inter Light"/>
            </a:endParaRPr>
          </a:p>
        </p:txBody>
      </p:sp>
      <p:sp>
        <p:nvSpPr>
          <p:cNvPr id="685" name="Google Shape;685;p39"/>
          <p:cNvSpPr/>
          <p:nvPr/>
        </p:nvSpPr>
        <p:spPr>
          <a:xfrm>
            <a:off x="5981375" y="2352869"/>
            <a:ext cx="630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Client, Churn, Segment, New, Cohorte </a:t>
            </a:r>
            <a:endParaRPr i="1" sz="500">
              <a:solidFill>
                <a:schemeClr val="lt1"/>
              </a:solidFill>
              <a:latin typeface="Inter"/>
              <a:ea typeface="Inter"/>
              <a:cs typeface="Inter"/>
              <a:sym typeface="Inter"/>
            </a:endParaRPr>
          </a:p>
        </p:txBody>
      </p:sp>
      <p:pic>
        <p:nvPicPr>
          <p:cNvPr id="686" name="Google Shape;686;p39"/>
          <p:cNvPicPr preferRelativeResize="0"/>
          <p:nvPr/>
        </p:nvPicPr>
        <p:blipFill>
          <a:blip r:embed="rId8">
            <a:alphaModFix/>
          </a:blip>
          <a:stretch>
            <a:fillRect/>
          </a:stretch>
        </p:blipFill>
        <p:spPr>
          <a:xfrm>
            <a:off x="6141232" y="1835775"/>
            <a:ext cx="310418" cy="278100"/>
          </a:xfrm>
          <a:prstGeom prst="rect">
            <a:avLst/>
          </a:prstGeom>
          <a:noFill/>
          <a:ln>
            <a:noFill/>
          </a:ln>
        </p:spPr>
      </p:pic>
      <p:sp>
        <p:nvSpPr>
          <p:cNvPr id="687" name="Google Shape;687;p39"/>
          <p:cNvSpPr/>
          <p:nvPr/>
        </p:nvSpPr>
        <p:spPr>
          <a:xfrm>
            <a:off x="7444463" y="1779975"/>
            <a:ext cx="8280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Customer relation</a:t>
            </a:r>
            <a:endParaRPr sz="800">
              <a:solidFill>
                <a:srgbClr val="36A987"/>
              </a:solidFill>
              <a:latin typeface="Inter Light"/>
              <a:ea typeface="Inter Light"/>
              <a:cs typeface="Inter Light"/>
              <a:sym typeface="Inter Light"/>
            </a:endParaRPr>
          </a:p>
        </p:txBody>
      </p:sp>
      <p:sp>
        <p:nvSpPr>
          <p:cNvPr id="688" name="Google Shape;688;p39"/>
          <p:cNvSpPr/>
          <p:nvPr/>
        </p:nvSpPr>
        <p:spPr>
          <a:xfrm>
            <a:off x="7451150" y="2352250"/>
            <a:ext cx="828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Customer Retention Rate</a:t>
            </a:r>
            <a:endParaRPr i="1" sz="500">
              <a:solidFill>
                <a:schemeClr val="lt1"/>
              </a:solidFill>
              <a:latin typeface="Inter"/>
              <a:ea typeface="Inter"/>
              <a:cs typeface="Inter"/>
              <a:sym typeface="Inter"/>
            </a:endParaRPr>
          </a:p>
          <a:p>
            <a:pPr indent="0" lvl="0" marL="0" rtl="0" algn="l">
              <a:spcBef>
                <a:spcPts val="0"/>
              </a:spcBef>
              <a:spcAft>
                <a:spcPts val="0"/>
              </a:spcAft>
              <a:buNone/>
            </a:pPr>
            <a:r>
              <a:rPr i="1" lang="en-GB" sz="500">
                <a:solidFill>
                  <a:schemeClr val="lt1"/>
                </a:solidFill>
                <a:latin typeface="Inter"/>
                <a:ea typeface="Inter"/>
                <a:cs typeface="Inter"/>
                <a:sym typeface="Inter"/>
              </a:rPr>
              <a:t>Churn rate, NPS, upsell</a:t>
            </a:r>
            <a:endParaRPr i="1" sz="500">
              <a:solidFill>
                <a:schemeClr val="lt1"/>
              </a:solidFill>
              <a:latin typeface="Inter"/>
              <a:ea typeface="Inter"/>
              <a:cs typeface="Inter"/>
              <a:sym typeface="Inter"/>
            </a:endParaRPr>
          </a:p>
        </p:txBody>
      </p:sp>
      <p:pic>
        <p:nvPicPr>
          <p:cNvPr id="689" name="Google Shape;689;p39"/>
          <p:cNvPicPr preferRelativeResize="0"/>
          <p:nvPr/>
        </p:nvPicPr>
        <p:blipFill>
          <a:blip r:embed="rId9">
            <a:alphaModFix/>
          </a:blip>
          <a:stretch>
            <a:fillRect/>
          </a:stretch>
        </p:blipFill>
        <p:spPr>
          <a:xfrm>
            <a:off x="7728875" y="1795082"/>
            <a:ext cx="259200" cy="259200"/>
          </a:xfrm>
          <a:prstGeom prst="rect">
            <a:avLst/>
          </a:prstGeom>
          <a:noFill/>
          <a:ln>
            <a:noFill/>
          </a:ln>
        </p:spPr>
      </p:pic>
      <p:cxnSp>
        <p:nvCxnSpPr>
          <p:cNvPr id="690" name="Google Shape;690;p39"/>
          <p:cNvCxnSpPr>
            <a:stCxn id="661" idx="3"/>
            <a:endCxn id="687" idx="1"/>
          </p:cNvCxnSpPr>
          <p:nvPr/>
        </p:nvCxnSpPr>
        <p:spPr>
          <a:xfrm>
            <a:off x="6596141" y="2048170"/>
            <a:ext cx="848400" cy="600"/>
          </a:xfrm>
          <a:prstGeom prst="bentConnector3">
            <a:avLst>
              <a:gd fmla="val 49995" name="adj1"/>
            </a:avLst>
          </a:prstGeom>
          <a:noFill/>
          <a:ln cap="flat" cmpd="sng" w="19050">
            <a:solidFill>
              <a:srgbClr val="FF9652"/>
            </a:solidFill>
            <a:prstDash val="solid"/>
            <a:round/>
            <a:headEnd len="med" w="med" type="none"/>
            <a:tailEnd len="med" w="med" type="stealth"/>
          </a:ln>
        </p:spPr>
      </p:cxnSp>
      <p:sp>
        <p:nvSpPr>
          <p:cNvPr id="691" name="Google Shape;691;p39"/>
          <p:cNvSpPr/>
          <p:nvPr/>
        </p:nvSpPr>
        <p:spPr>
          <a:xfrm>
            <a:off x="5988655" y="1109537"/>
            <a:ext cx="615600" cy="464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Mail</a:t>
            </a:r>
            <a:endParaRPr sz="1100">
              <a:solidFill>
                <a:srgbClr val="36A987"/>
              </a:solidFill>
              <a:latin typeface="Inter Light"/>
              <a:ea typeface="Inter Light"/>
              <a:cs typeface="Inter Light"/>
              <a:sym typeface="Inter Light"/>
            </a:endParaRPr>
          </a:p>
        </p:txBody>
      </p:sp>
      <p:sp>
        <p:nvSpPr>
          <p:cNvPr id="692" name="Google Shape;692;p39"/>
          <p:cNvSpPr/>
          <p:nvPr/>
        </p:nvSpPr>
        <p:spPr>
          <a:xfrm>
            <a:off x="5988650" y="795463"/>
            <a:ext cx="6156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Clr>
                <a:schemeClr val="dk1"/>
              </a:buClr>
              <a:buSzPts val="1100"/>
              <a:buFont typeface="Arial"/>
              <a:buNone/>
            </a:pPr>
            <a:r>
              <a:rPr i="1" lang="en-GB" sz="500">
                <a:solidFill>
                  <a:schemeClr val="lt1"/>
                </a:solidFill>
                <a:latin typeface="Inter"/>
                <a:ea typeface="Inter"/>
                <a:cs typeface="Inter"/>
                <a:sym typeface="Inter"/>
              </a:rPr>
              <a:t>Sent, Click, Open, Conv’, Unsubscribe </a:t>
            </a:r>
            <a:endParaRPr i="1" sz="500">
              <a:solidFill>
                <a:schemeClr val="lt1"/>
              </a:solidFill>
              <a:latin typeface="Inter"/>
              <a:ea typeface="Inter"/>
              <a:cs typeface="Inter"/>
              <a:sym typeface="Inter"/>
            </a:endParaRPr>
          </a:p>
        </p:txBody>
      </p:sp>
      <p:pic>
        <p:nvPicPr>
          <p:cNvPr id="693" name="Google Shape;693;p39"/>
          <p:cNvPicPr preferRelativeResize="0"/>
          <p:nvPr/>
        </p:nvPicPr>
        <p:blipFill>
          <a:blip r:embed="rId10">
            <a:alphaModFix/>
          </a:blip>
          <a:stretch>
            <a:fillRect/>
          </a:stretch>
        </p:blipFill>
        <p:spPr>
          <a:xfrm>
            <a:off x="6165400" y="1133649"/>
            <a:ext cx="282600" cy="252326"/>
          </a:xfrm>
          <a:prstGeom prst="rect">
            <a:avLst/>
          </a:prstGeom>
          <a:noFill/>
          <a:ln>
            <a:noFill/>
          </a:ln>
        </p:spPr>
      </p:pic>
      <p:cxnSp>
        <p:nvCxnSpPr>
          <p:cNvPr id="694" name="Google Shape;694;p39"/>
          <p:cNvCxnSpPr>
            <a:stCxn id="691" idx="2"/>
            <a:endCxn id="661" idx="0"/>
          </p:cNvCxnSpPr>
          <p:nvPr/>
        </p:nvCxnSpPr>
        <p:spPr>
          <a:xfrm flipH="1" rot="-5400000">
            <a:off x="6193705" y="1676687"/>
            <a:ext cx="206100" cy="600"/>
          </a:xfrm>
          <a:prstGeom prst="bentConnector3">
            <a:avLst>
              <a:gd fmla="val 49984" name="adj1"/>
            </a:avLst>
          </a:prstGeom>
          <a:noFill/>
          <a:ln cap="flat" cmpd="sng" w="19050">
            <a:solidFill>
              <a:srgbClr val="FF9652"/>
            </a:solidFill>
            <a:prstDash val="solid"/>
            <a:round/>
            <a:headEnd len="med" w="med" type="none"/>
            <a:tailEnd len="med" w="med" type="stealth"/>
          </a:ln>
        </p:spPr>
      </p:cxnSp>
      <p:sp>
        <p:nvSpPr>
          <p:cNvPr id="695" name="Google Shape;695;p39"/>
          <p:cNvSpPr/>
          <p:nvPr/>
        </p:nvSpPr>
        <p:spPr>
          <a:xfrm>
            <a:off x="1291850" y="2793575"/>
            <a:ext cx="1332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IT</a:t>
            </a:r>
            <a:endParaRPr b="1" sz="700">
              <a:solidFill>
                <a:srgbClr val="1C4587"/>
              </a:solidFill>
              <a:latin typeface="Inter"/>
              <a:ea typeface="Inter"/>
              <a:cs typeface="Inter"/>
              <a:sym typeface="Inter"/>
            </a:endParaRPr>
          </a:p>
        </p:txBody>
      </p:sp>
      <p:sp>
        <p:nvSpPr>
          <p:cNvPr id="696" name="Google Shape;696;p39"/>
          <p:cNvSpPr/>
          <p:nvPr/>
        </p:nvSpPr>
        <p:spPr>
          <a:xfrm rot="-5400000">
            <a:off x="-45575" y="1326851"/>
            <a:ext cx="1342200" cy="282600"/>
          </a:xfrm>
          <a:prstGeom prst="round2SameRect">
            <a:avLst>
              <a:gd fmla="val 16667" name="adj1"/>
              <a:gd fmla="val 0" name="adj2"/>
            </a:avLst>
          </a:prstGeom>
          <a:solidFill>
            <a:srgbClr val="36A9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100">
                <a:solidFill>
                  <a:schemeClr val="lt1"/>
                </a:solidFill>
              </a:rPr>
              <a:t>Activity model</a:t>
            </a:r>
            <a:endParaRPr sz="1100">
              <a:solidFill>
                <a:schemeClr val="lt1"/>
              </a:solidFill>
            </a:endParaRPr>
          </a:p>
        </p:txBody>
      </p:sp>
      <p:cxnSp>
        <p:nvCxnSpPr>
          <p:cNvPr id="697" name="Google Shape;697;p39"/>
          <p:cNvCxnSpPr>
            <a:stCxn id="698" idx="2"/>
            <a:endCxn id="660" idx="0"/>
          </p:cNvCxnSpPr>
          <p:nvPr/>
        </p:nvCxnSpPr>
        <p:spPr>
          <a:xfrm flipH="1" rot="-5400000">
            <a:off x="4647693" y="1676687"/>
            <a:ext cx="206100" cy="600"/>
          </a:xfrm>
          <a:prstGeom prst="bentConnector3">
            <a:avLst>
              <a:gd fmla="val 49984" name="adj1"/>
            </a:avLst>
          </a:prstGeom>
          <a:noFill/>
          <a:ln cap="flat" cmpd="sng" w="19050">
            <a:solidFill>
              <a:srgbClr val="FF9652"/>
            </a:solidFill>
            <a:prstDash val="solid"/>
            <a:round/>
            <a:headEnd len="med" w="med" type="none"/>
            <a:tailEnd len="med" w="med" type="stealth"/>
          </a:ln>
        </p:spPr>
      </p:cxnSp>
      <p:pic>
        <p:nvPicPr>
          <p:cNvPr id="699" name="Google Shape;699;p39"/>
          <p:cNvPicPr preferRelativeResize="0"/>
          <p:nvPr/>
        </p:nvPicPr>
        <p:blipFill>
          <a:blip r:embed="rId11">
            <a:alphaModFix/>
          </a:blip>
          <a:stretch>
            <a:fillRect/>
          </a:stretch>
        </p:blipFill>
        <p:spPr>
          <a:xfrm>
            <a:off x="3390421" y="1148363"/>
            <a:ext cx="261300" cy="261329"/>
          </a:xfrm>
          <a:prstGeom prst="rect">
            <a:avLst/>
          </a:prstGeom>
          <a:noFill/>
          <a:ln>
            <a:noFill/>
          </a:ln>
        </p:spPr>
      </p:pic>
      <p:sp>
        <p:nvSpPr>
          <p:cNvPr id="682" name="Google Shape;682;p39"/>
          <p:cNvSpPr/>
          <p:nvPr/>
        </p:nvSpPr>
        <p:spPr>
          <a:xfrm>
            <a:off x="3213280" y="1109537"/>
            <a:ext cx="615600" cy="464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Ads</a:t>
            </a:r>
            <a:endParaRPr sz="1100">
              <a:solidFill>
                <a:srgbClr val="36A987"/>
              </a:solidFill>
              <a:latin typeface="Inter Light"/>
              <a:ea typeface="Inter Light"/>
              <a:cs typeface="Inter Light"/>
              <a:sym typeface="Inter Light"/>
            </a:endParaRPr>
          </a:p>
        </p:txBody>
      </p:sp>
      <p:sp>
        <p:nvSpPr>
          <p:cNvPr id="700" name="Google Shape;700;p39"/>
          <p:cNvSpPr/>
          <p:nvPr/>
        </p:nvSpPr>
        <p:spPr>
          <a:xfrm>
            <a:off x="3213275" y="795463"/>
            <a:ext cx="6156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Clr>
                <a:schemeClr val="dk1"/>
              </a:buClr>
              <a:buSzPts val="1100"/>
              <a:buFont typeface="Arial"/>
              <a:buNone/>
            </a:pPr>
            <a:r>
              <a:rPr i="1" lang="en-GB" sz="500">
                <a:solidFill>
                  <a:schemeClr val="lt1"/>
                </a:solidFill>
                <a:latin typeface="Inter"/>
                <a:ea typeface="Inter"/>
                <a:cs typeface="Inter"/>
                <a:sym typeface="Inter"/>
              </a:rPr>
              <a:t>Ads cost</a:t>
            </a:r>
            <a:endParaRPr i="1" sz="500">
              <a:solidFill>
                <a:schemeClr val="lt1"/>
              </a:solidFill>
              <a:latin typeface="Inter"/>
              <a:ea typeface="Inter"/>
              <a:cs typeface="Inter"/>
              <a:sym typeface="Inter"/>
            </a:endParaRPr>
          </a:p>
        </p:txBody>
      </p:sp>
      <p:sp>
        <p:nvSpPr>
          <p:cNvPr id="698" name="Google Shape;698;p39"/>
          <p:cNvSpPr/>
          <p:nvPr/>
        </p:nvSpPr>
        <p:spPr>
          <a:xfrm>
            <a:off x="4350843" y="1109537"/>
            <a:ext cx="799200" cy="464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100">
                <a:solidFill>
                  <a:srgbClr val="36A987"/>
                </a:solidFill>
                <a:latin typeface="Inter Light"/>
                <a:ea typeface="Inter Light"/>
                <a:cs typeface="Inter Light"/>
                <a:sym typeface="Inter Light"/>
              </a:rPr>
              <a:t>  </a:t>
            </a:r>
            <a:endParaRPr sz="11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Payment</a:t>
            </a:r>
            <a:endParaRPr sz="1100">
              <a:solidFill>
                <a:srgbClr val="36A987"/>
              </a:solidFill>
              <a:latin typeface="Inter Light"/>
              <a:ea typeface="Inter Light"/>
              <a:cs typeface="Inter Light"/>
              <a:sym typeface="Inter Light"/>
            </a:endParaRPr>
          </a:p>
        </p:txBody>
      </p:sp>
      <p:sp>
        <p:nvSpPr>
          <p:cNvPr id="701" name="Google Shape;701;p39"/>
          <p:cNvSpPr/>
          <p:nvPr/>
        </p:nvSpPr>
        <p:spPr>
          <a:xfrm>
            <a:off x="4343854" y="795463"/>
            <a:ext cx="7992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Revenue</a:t>
            </a:r>
            <a:endParaRPr i="1" sz="500">
              <a:solidFill>
                <a:schemeClr val="lt1"/>
              </a:solidFill>
              <a:latin typeface="Inter"/>
              <a:ea typeface="Inter"/>
              <a:cs typeface="Inter"/>
              <a:sym typeface="Inter"/>
            </a:endParaRPr>
          </a:p>
        </p:txBody>
      </p:sp>
      <p:pic>
        <p:nvPicPr>
          <p:cNvPr id="702" name="Google Shape;702;p39"/>
          <p:cNvPicPr preferRelativeResize="0"/>
          <p:nvPr/>
        </p:nvPicPr>
        <p:blipFill>
          <a:blip r:embed="rId12">
            <a:alphaModFix/>
          </a:blip>
          <a:stretch>
            <a:fillRect/>
          </a:stretch>
        </p:blipFill>
        <p:spPr>
          <a:xfrm>
            <a:off x="4669525" y="1168050"/>
            <a:ext cx="248100" cy="221972"/>
          </a:xfrm>
          <a:prstGeom prst="rect">
            <a:avLst/>
          </a:prstGeom>
          <a:noFill/>
          <a:ln>
            <a:noFill/>
          </a:ln>
        </p:spPr>
      </p:pic>
      <p:sp>
        <p:nvSpPr>
          <p:cNvPr id="660" name="Google Shape;660;p39"/>
          <p:cNvSpPr/>
          <p:nvPr/>
        </p:nvSpPr>
        <p:spPr>
          <a:xfrm>
            <a:off x="4399175" y="1779970"/>
            <a:ext cx="7020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200">
                <a:solidFill>
                  <a:srgbClr val="36A987"/>
                </a:solidFill>
                <a:latin typeface="Inter Light"/>
                <a:ea typeface="Inter Light"/>
                <a:cs typeface="Inter Light"/>
                <a:sym typeface="Inter Light"/>
              </a:rPr>
              <a:t>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Sales</a:t>
            </a:r>
            <a:endParaRPr sz="1100">
              <a:solidFill>
                <a:srgbClr val="36A987"/>
              </a:solidFill>
              <a:latin typeface="Inter Light"/>
              <a:ea typeface="Inter Light"/>
              <a:cs typeface="Inter Light"/>
              <a:sym typeface="Inter Light"/>
            </a:endParaRPr>
          </a:p>
        </p:txBody>
      </p:sp>
      <p:sp>
        <p:nvSpPr>
          <p:cNvPr id="703" name="Google Shape;703;p39"/>
          <p:cNvSpPr/>
          <p:nvPr/>
        </p:nvSpPr>
        <p:spPr>
          <a:xfrm>
            <a:off x="4381175" y="2352869"/>
            <a:ext cx="738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rPr i="1" lang="en-GB" sz="500">
                <a:solidFill>
                  <a:schemeClr val="lt1"/>
                </a:solidFill>
                <a:latin typeface="Inter"/>
                <a:ea typeface="Inter"/>
                <a:cs typeface="Inter"/>
                <a:sym typeface="Inter"/>
              </a:rPr>
              <a:t>Revenue, Wage cost</a:t>
            </a:r>
            <a:endParaRPr i="1" sz="500">
              <a:solidFill>
                <a:schemeClr val="lt1"/>
              </a:solidFill>
              <a:latin typeface="Inter"/>
              <a:ea typeface="Inter"/>
              <a:cs typeface="Inter"/>
              <a:sym typeface="Inter"/>
            </a:endParaRPr>
          </a:p>
        </p:txBody>
      </p:sp>
      <p:pic>
        <p:nvPicPr>
          <p:cNvPr id="704" name="Google Shape;704;p39"/>
          <p:cNvPicPr preferRelativeResize="0"/>
          <p:nvPr/>
        </p:nvPicPr>
        <p:blipFill>
          <a:blip r:embed="rId13">
            <a:alphaModFix/>
          </a:blip>
          <a:stretch>
            <a:fillRect/>
          </a:stretch>
        </p:blipFill>
        <p:spPr>
          <a:xfrm>
            <a:off x="4616242" y="1866072"/>
            <a:ext cx="248100" cy="217503"/>
          </a:xfrm>
          <a:prstGeom prst="rect">
            <a:avLst/>
          </a:prstGeom>
          <a:noFill/>
          <a:ln>
            <a:noFill/>
          </a:ln>
        </p:spPr>
      </p:pic>
      <p:pic>
        <p:nvPicPr>
          <p:cNvPr id="705" name="Google Shape;705;p39"/>
          <p:cNvPicPr preferRelativeResize="0"/>
          <p:nvPr/>
        </p:nvPicPr>
        <p:blipFill>
          <a:blip r:embed="rId14">
            <a:alphaModFix/>
          </a:blip>
          <a:stretch>
            <a:fillRect/>
          </a:stretch>
        </p:blipFill>
        <p:spPr>
          <a:xfrm>
            <a:off x="4823148" y="1839666"/>
            <a:ext cx="146800" cy="146800"/>
          </a:xfrm>
          <a:prstGeom prst="rect">
            <a:avLst/>
          </a:prstGeom>
          <a:noFill/>
          <a:ln>
            <a:noFill/>
          </a:ln>
        </p:spPr>
      </p:pic>
      <p:sp>
        <p:nvSpPr>
          <p:cNvPr id="706" name="Google Shape;706;p39"/>
          <p:cNvSpPr/>
          <p:nvPr/>
        </p:nvSpPr>
        <p:spPr>
          <a:xfrm>
            <a:off x="4277550" y="2793575"/>
            <a:ext cx="15816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Finance</a:t>
            </a:r>
            <a:endParaRPr i="1" sz="700">
              <a:solidFill>
                <a:srgbClr val="1C4587"/>
              </a:solidFill>
              <a:latin typeface="Inter"/>
              <a:ea typeface="Inter"/>
              <a:cs typeface="Inter"/>
              <a:sym typeface="Inter"/>
            </a:endParaRPr>
          </a:p>
        </p:txBody>
      </p:sp>
      <p:sp>
        <p:nvSpPr>
          <p:cNvPr id="707" name="Google Shape;707;p39"/>
          <p:cNvSpPr/>
          <p:nvPr/>
        </p:nvSpPr>
        <p:spPr>
          <a:xfrm>
            <a:off x="4377450" y="3568600"/>
            <a:ext cx="13662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FInancial management</a:t>
            </a:r>
            <a:endParaRPr i="1" sz="700" u="sng">
              <a:solidFill>
                <a:srgbClr val="351C75"/>
              </a:solidFill>
              <a:latin typeface="Inter Light"/>
              <a:ea typeface="Inter Light"/>
              <a:cs typeface="Inter Light"/>
              <a:sym typeface="Inter Light"/>
            </a:endParaRPr>
          </a:p>
        </p:txBody>
      </p:sp>
      <p:sp>
        <p:nvSpPr>
          <p:cNvPr id="708" name="Google Shape;708;p39"/>
          <p:cNvSpPr/>
          <p:nvPr/>
        </p:nvSpPr>
        <p:spPr>
          <a:xfrm>
            <a:off x="871400" y="795475"/>
            <a:ext cx="8099400" cy="4060800"/>
          </a:xfrm>
          <a:prstGeom prst="roundRect">
            <a:avLst>
              <a:gd fmla="val 2910" name="adj"/>
            </a:avLst>
          </a:prstGeom>
          <a:solidFill>
            <a:srgbClr val="FFFFFF">
              <a:alpha val="78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9"/>
          <p:cNvSpPr txBox="1"/>
          <p:nvPr/>
        </p:nvSpPr>
        <p:spPr>
          <a:xfrm>
            <a:off x="2606563" y="1821888"/>
            <a:ext cx="3896400" cy="1046700"/>
          </a:xfrm>
          <a:prstGeom prst="rect">
            <a:avLst/>
          </a:prstGeom>
          <a:solidFill>
            <a:srgbClr val="F4CCCC"/>
          </a:solidFill>
          <a:ln cap="flat" cmpd="sng" w="1905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i="1" lang="en-GB" sz="2000" u="sng">
                <a:solidFill>
                  <a:srgbClr val="FF0000"/>
                </a:solidFill>
                <a:latin typeface="Inter Medium"/>
                <a:ea typeface="Inter Medium"/>
                <a:cs typeface="Inter Medium"/>
                <a:sym typeface="Inter Medium"/>
              </a:rPr>
              <a:t>No logistic/shipping team:</a:t>
            </a:r>
            <a:endParaRPr i="1" sz="2000" u="sng">
              <a:solidFill>
                <a:srgbClr val="FF0000"/>
              </a:solidFill>
              <a:latin typeface="Inter Medium"/>
              <a:ea typeface="Inter Medium"/>
              <a:cs typeface="Inter Medium"/>
              <a:sym typeface="Inter Medium"/>
            </a:endParaRPr>
          </a:p>
          <a:p>
            <a:pPr indent="0" lvl="0" marL="0" rtl="0" algn="ctr">
              <a:spcBef>
                <a:spcPts val="0"/>
              </a:spcBef>
              <a:spcAft>
                <a:spcPts val="0"/>
              </a:spcAft>
              <a:buNone/>
            </a:pPr>
            <a:r>
              <a:rPr lang="en-GB" sz="1200">
                <a:solidFill>
                  <a:srgbClr val="FF0000"/>
                </a:solidFill>
              </a:rPr>
              <a:t>For SaaS activities, a logistics &amp; shipping team is not required. Since the product sold is software, there is no physical delivery to customers.</a:t>
            </a:r>
            <a:endParaRPr i="1" sz="2000" u="sng">
              <a:solidFill>
                <a:srgbClr val="FF0000"/>
              </a:solidFill>
              <a:latin typeface="Inter Medium"/>
              <a:ea typeface="Inter Medium"/>
              <a:cs typeface="Inter Medium"/>
              <a:sym typeface="Inter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5"/>
          <p:cNvSpPr txBox="1"/>
          <p:nvPr>
            <p:ph type="title"/>
          </p:nvPr>
        </p:nvSpPr>
        <p:spPr>
          <a:xfrm>
            <a:off x="311700" y="1003275"/>
            <a:ext cx="8520600" cy="20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Challenge instructions:</a:t>
            </a:r>
            <a:endParaRPr/>
          </a:p>
          <a:p>
            <a:pPr indent="0" lvl="0" marL="0" rtl="0" algn="ctr">
              <a:spcBef>
                <a:spcPts val="0"/>
              </a:spcBef>
              <a:spcAft>
                <a:spcPts val="0"/>
              </a:spcAft>
              <a:buNone/>
            </a:pPr>
            <a:r>
              <a:t/>
            </a:r>
            <a:endParaRPr b="1" sz="1000">
              <a:solidFill>
                <a:srgbClr val="4D04C4"/>
              </a:solidFill>
              <a:latin typeface="Inter"/>
              <a:ea typeface="Inter"/>
              <a:cs typeface="Inter"/>
              <a:sym typeface="Inter"/>
            </a:endParaRPr>
          </a:p>
          <a:p>
            <a:pPr indent="0" lvl="0" marL="0" rtl="0" algn="ctr">
              <a:spcBef>
                <a:spcPts val="0"/>
              </a:spcBef>
              <a:spcAft>
                <a:spcPts val="0"/>
              </a:spcAft>
              <a:buNone/>
            </a:pPr>
            <a:r>
              <a:t/>
            </a:r>
            <a:endParaRPr b="1" sz="1000">
              <a:solidFill>
                <a:srgbClr val="4D04C4"/>
              </a:solidFill>
              <a:latin typeface="Inter"/>
              <a:ea typeface="Inter"/>
              <a:cs typeface="Inter"/>
              <a:sym typeface="Inter"/>
            </a:endParaRPr>
          </a:p>
          <a:p>
            <a:pPr indent="0" lvl="0" marL="0" rtl="0" algn="ctr">
              <a:spcBef>
                <a:spcPts val="0"/>
              </a:spcBef>
              <a:spcAft>
                <a:spcPts val="0"/>
              </a:spcAft>
              <a:buNone/>
            </a:pPr>
            <a:r>
              <a:rPr b="1" lang="en-GB" sz="1000">
                <a:solidFill>
                  <a:srgbClr val="4D04C4"/>
                </a:solidFill>
                <a:latin typeface="Inter"/>
                <a:ea typeface="Inter"/>
                <a:cs typeface="Inter"/>
                <a:sym typeface="Inter"/>
              </a:rPr>
              <a:t>To complete this challenge, you need to </a:t>
            </a:r>
            <a:r>
              <a:rPr b="1" lang="en-GB" sz="1000" u="sng">
                <a:solidFill>
                  <a:srgbClr val="4D04C4"/>
                </a:solidFill>
                <a:highlight>
                  <a:schemeClr val="lt1"/>
                </a:highlight>
                <a:latin typeface="Inter"/>
                <a:ea typeface="Inter"/>
                <a:cs typeface="Inter"/>
                <a:sym typeface="Inter"/>
              </a:rPr>
              <a:t>make a copy of these slides in your own Drive (File &gt; Make a copy &gt; Entire presentation ). </a:t>
            </a:r>
            <a:endParaRPr b="1" sz="1000" u="sng">
              <a:solidFill>
                <a:srgbClr val="4D04C4"/>
              </a:solidFill>
              <a:highlight>
                <a:schemeClr val="lt1"/>
              </a:highlight>
              <a:latin typeface="Inter"/>
              <a:ea typeface="Inter"/>
              <a:cs typeface="Inter"/>
              <a:sym typeface="Inter"/>
            </a:endParaRPr>
          </a:p>
          <a:p>
            <a:pPr indent="0" lvl="0" marL="0" rtl="0" algn="ctr">
              <a:spcBef>
                <a:spcPts val="0"/>
              </a:spcBef>
              <a:spcAft>
                <a:spcPts val="0"/>
              </a:spcAft>
              <a:buNone/>
            </a:pPr>
            <a:r>
              <a:t/>
            </a:r>
            <a:endParaRPr b="1" sz="1000" u="sng">
              <a:solidFill>
                <a:srgbClr val="4D04C4"/>
              </a:solidFill>
              <a:latin typeface="Inter"/>
              <a:ea typeface="Inter"/>
              <a:cs typeface="Inter"/>
              <a:sym typeface="Inter"/>
            </a:endParaRPr>
          </a:p>
          <a:p>
            <a:pPr indent="0" lvl="0" marL="0" rtl="0" algn="ctr">
              <a:spcBef>
                <a:spcPts val="0"/>
              </a:spcBef>
              <a:spcAft>
                <a:spcPts val="0"/>
              </a:spcAft>
              <a:buNone/>
            </a:pPr>
            <a:r>
              <a:rPr b="1" lang="en-GB" sz="1000">
                <a:solidFill>
                  <a:srgbClr val="4D04C4"/>
                </a:solidFill>
                <a:latin typeface="Inter"/>
                <a:ea typeface="Inter"/>
                <a:cs typeface="Inter"/>
                <a:sym typeface="Inter"/>
              </a:rPr>
              <a:t>We will go through a </a:t>
            </a:r>
            <a:r>
              <a:rPr b="1" lang="en-GB" sz="1000">
                <a:latin typeface="Inter"/>
                <a:ea typeface="Inter"/>
                <a:cs typeface="Inter"/>
                <a:sym typeface="Inter"/>
              </a:rPr>
              <a:t>purchase </a:t>
            </a:r>
            <a:r>
              <a:rPr b="1" lang="en-GB" sz="1000">
                <a:solidFill>
                  <a:srgbClr val="4D04C4"/>
                </a:solidFill>
                <a:latin typeface="Inter"/>
                <a:ea typeface="Inter"/>
                <a:cs typeface="Inter"/>
                <a:sym typeface="Inter"/>
              </a:rPr>
              <a:t>section</a:t>
            </a:r>
            <a:r>
              <a:rPr b="1" lang="en-GB" sz="1000">
                <a:latin typeface="Inter"/>
                <a:ea typeface="Inter"/>
                <a:cs typeface="Inter"/>
                <a:sym typeface="Inter"/>
              </a:rPr>
              <a:t> and a logistics section</a:t>
            </a:r>
            <a:r>
              <a:rPr b="1" lang="en-GB" sz="1000">
                <a:solidFill>
                  <a:srgbClr val="4D04C4"/>
                </a:solidFill>
                <a:latin typeface="Inter"/>
                <a:ea typeface="Inter"/>
                <a:cs typeface="Inter"/>
                <a:sym typeface="Inter"/>
              </a:rPr>
              <a:t>. For each section, you will find 3 diagrams </a:t>
            </a:r>
            <a:endParaRPr b="1" sz="1000">
              <a:solidFill>
                <a:srgbClr val="4D04C4"/>
              </a:solidFill>
              <a:latin typeface="Inter"/>
              <a:ea typeface="Inter"/>
              <a:cs typeface="Inter"/>
              <a:sym typeface="Inter"/>
            </a:endParaRPr>
          </a:p>
          <a:p>
            <a:pPr indent="0" lvl="0" marL="0" rtl="0" algn="ctr">
              <a:spcBef>
                <a:spcPts val="0"/>
              </a:spcBef>
              <a:spcAft>
                <a:spcPts val="0"/>
              </a:spcAft>
              <a:buNone/>
            </a:pPr>
            <a:r>
              <a:t/>
            </a:r>
            <a:endParaRPr b="1" sz="1000">
              <a:latin typeface="Inter"/>
              <a:ea typeface="Inter"/>
              <a:cs typeface="Inter"/>
              <a:sym typeface="Inter"/>
            </a:endParaRPr>
          </a:p>
          <a:p>
            <a:pPr indent="0" lvl="0" marL="0" rtl="0" algn="ctr">
              <a:spcBef>
                <a:spcPts val="0"/>
              </a:spcBef>
              <a:spcAft>
                <a:spcPts val="0"/>
              </a:spcAft>
              <a:buNone/>
            </a:pPr>
            <a:r>
              <a:rPr b="1" lang="en-GB" sz="1000">
                <a:solidFill>
                  <a:srgbClr val="4D04C4"/>
                </a:solidFill>
                <a:latin typeface="Inter"/>
                <a:ea typeface="Inter"/>
                <a:cs typeface="Inter"/>
                <a:sym typeface="Inter"/>
              </a:rPr>
              <a:t>representing different business models. On each diagram, you need to determine the data necessary to calculate the KPIs and </a:t>
            </a:r>
            <a:endParaRPr b="1" sz="1000">
              <a:solidFill>
                <a:srgbClr val="4D04C4"/>
              </a:solidFill>
              <a:latin typeface="Inter"/>
              <a:ea typeface="Inter"/>
              <a:cs typeface="Inter"/>
              <a:sym typeface="Inter"/>
            </a:endParaRPr>
          </a:p>
          <a:p>
            <a:pPr indent="0" lvl="0" marL="0" rtl="0" algn="ctr">
              <a:spcBef>
                <a:spcPts val="0"/>
              </a:spcBef>
              <a:spcAft>
                <a:spcPts val="0"/>
              </a:spcAft>
              <a:buNone/>
            </a:pPr>
            <a:r>
              <a:t/>
            </a:r>
            <a:endParaRPr b="1" sz="1000">
              <a:latin typeface="Inter"/>
              <a:ea typeface="Inter"/>
              <a:cs typeface="Inter"/>
              <a:sym typeface="Inter"/>
            </a:endParaRPr>
          </a:p>
          <a:p>
            <a:pPr indent="0" lvl="0" marL="0" rtl="0" algn="ctr">
              <a:spcBef>
                <a:spcPts val="0"/>
              </a:spcBef>
              <a:spcAft>
                <a:spcPts val="0"/>
              </a:spcAft>
              <a:buNone/>
            </a:pPr>
            <a:r>
              <a:rPr b="1" lang="en-GB" sz="1000">
                <a:solidFill>
                  <a:srgbClr val="4D04C4"/>
                </a:solidFill>
                <a:latin typeface="Inter"/>
                <a:ea typeface="Inter"/>
                <a:cs typeface="Inter"/>
                <a:sym typeface="Inter"/>
              </a:rPr>
              <a:t>determine their position in the business chain. Write the required data sources in the orange boxes 		  on the slides. </a:t>
            </a:r>
            <a:endParaRPr b="1" sz="1000">
              <a:solidFill>
                <a:srgbClr val="4D04C4"/>
              </a:solidFill>
              <a:latin typeface="Inter"/>
              <a:ea typeface="Inter"/>
              <a:cs typeface="Inter"/>
              <a:sym typeface="Inter"/>
            </a:endParaRPr>
          </a:p>
          <a:p>
            <a:pPr indent="0" lvl="0" marL="0" rtl="0" algn="l">
              <a:lnSpc>
                <a:spcPct val="115000"/>
              </a:lnSpc>
              <a:spcBef>
                <a:spcPts val="0"/>
              </a:spcBef>
              <a:spcAft>
                <a:spcPts val="0"/>
              </a:spcAft>
              <a:buClr>
                <a:schemeClr val="dk1"/>
              </a:buClr>
              <a:buSzPts val="1100"/>
              <a:buFont typeface="Arial"/>
              <a:buNone/>
            </a:pPr>
            <a:r>
              <a:t/>
            </a:r>
            <a:endParaRPr sz="1000">
              <a:solidFill>
                <a:schemeClr val="dk1"/>
              </a:solidFill>
              <a:latin typeface="Arial"/>
              <a:ea typeface="Arial"/>
              <a:cs typeface="Arial"/>
              <a:sym typeface="Arial"/>
            </a:endParaRPr>
          </a:p>
          <a:p>
            <a:pPr indent="0" lvl="0" marL="0" rtl="0" algn="ctr">
              <a:spcBef>
                <a:spcPts val="0"/>
              </a:spcBef>
              <a:spcAft>
                <a:spcPts val="0"/>
              </a:spcAft>
              <a:buNone/>
            </a:pPr>
            <a:r>
              <a:t/>
            </a:r>
            <a:endParaRPr b="1" sz="1000">
              <a:solidFill>
                <a:srgbClr val="4D04C4"/>
              </a:solidFill>
              <a:latin typeface="Inter"/>
              <a:ea typeface="Inter"/>
              <a:cs typeface="Inter"/>
              <a:sym typeface="Inter"/>
            </a:endParaRPr>
          </a:p>
        </p:txBody>
      </p:sp>
      <p:sp>
        <p:nvSpPr>
          <p:cNvPr id="111" name="Google Shape;111;p25"/>
          <p:cNvSpPr/>
          <p:nvPr/>
        </p:nvSpPr>
        <p:spPr>
          <a:xfrm>
            <a:off x="6937301" y="2571750"/>
            <a:ext cx="5001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Part 1: </a:t>
            </a:r>
            <a:r>
              <a:rPr lang="en-GB"/>
              <a:t>Purchase / Procurement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7"/>
          <p:cNvSpPr txBox="1"/>
          <p:nvPr/>
        </p:nvSpPr>
        <p:spPr>
          <a:xfrm>
            <a:off x="311700" y="181975"/>
            <a:ext cx="8003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300">
                <a:solidFill>
                  <a:srgbClr val="4D04C4"/>
                </a:solidFill>
                <a:latin typeface="Inter"/>
                <a:ea typeface="Inter"/>
                <a:cs typeface="Inter"/>
                <a:sym typeface="Inter"/>
              </a:rPr>
              <a:t>Lecture reminder: objectives for the p</a:t>
            </a:r>
            <a:r>
              <a:rPr b="1" lang="en-GB" sz="2300">
                <a:solidFill>
                  <a:srgbClr val="4D04C4"/>
                </a:solidFill>
                <a:latin typeface="Inter"/>
                <a:ea typeface="Inter"/>
                <a:cs typeface="Inter"/>
                <a:sym typeface="Inter"/>
              </a:rPr>
              <a:t>urchasing team</a:t>
            </a:r>
            <a:endParaRPr b="1" sz="2300">
              <a:solidFill>
                <a:srgbClr val="4D04C4"/>
              </a:solidFill>
              <a:latin typeface="Inter"/>
              <a:ea typeface="Inter"/>
              <a:cs typeface="Inter"/>
              <a:sym typeface="Inter"/>
            </a:endParaRPr>
          </a:p>
        </p:txBody>
      </p:sp>
      <p:sp>
        <p:nvSpPr>
          <p:cNvPr id="122" name="Google Shape;122;p27"/>
          <p:cNvSpPr/>
          <p:nvPr/>
        </p:nvSpPr>
        <p:spPr>
          <a:xfrm>
            <a:off x="336875" y="847400"/>
            <a:ext cx="8273100" cy="600000"/>
          </a:xfrm>
          <a:prstGeom prst="roundRect">
            <a:avLst>
              <a:gd fmla="val 16667" name="adj"/>
            </a:avLst>
          </a:prstGeom>
          <a:no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1349999" rtl="0" algn="l">
              <a:spcBef>
                <a:spcPts val="0"/>
              </a:spcBef>
              <a:spcAft>
                <a:spcPts val="0"/>
              </a:spcAft>
              <a:buNone/>
            </a:pPr>
            <a:r>
              <a:rPr lang="en-GB">
                <a:solidFill>
                  <a:srgbClr val="000000"/>
                </a:solidFill>
              </a:rPr>
              <a:t>	</a:t>
            </a:r>
            <a:r>
              <a:rPr lang="en-GB" sz="1100">
                <a:solidFill>
                  <a:srgbClr val="000000"/>
                </a:solidFill>
                <a:latin typeface="Inter"/>
                <a:ea typeface="Inter"/>
                <a:cs typeface="Inter"/>
                <a:sym typeface="Inter"/>
              </a:rPr>
              <a:t>Identify the right products at the best purchase price</a:t>
            </a:r>
            <a:endParaRPr sz="1100">
              <a:solidFill>
                <a:srgbClr val="000000"/>
              </a:solidFill>
              <a:latin typeface="Inter"/>
              <a:ea typeface="Inter"/>
              <a:cs typeface="Inter"/>
              <a:sym typeface="Inter"/>
            </a:endParaRPr>
          </a:p>
          <a:p>
            <a:pPr indent="0" lvl="0" marL="1349999" rtl="0" algn="l">
              <a:spcBef>
                <a:spcPts val="0"/>
              </a:spcBef>
              <a:spcAft>
                <a:spcPts val="0"/>
              </a:spcAft>
              <a:buNone/>
            </a:pPr>
            <a:r>
              <a:rPr lang="en-GB" sz="1100">
                <a:solidFill>
                  <a:srgbClr val="000000"/>
                </a:solidFill>
                <a:latin typeface="Inter"/>
                <a:ea typeface="Inter"/>
                <a:cs typeface="Inter"/>
                <a:sym typeface="Inter"/>
              </a:rPr>
              <a:t>Offer a high availability without stock shortages, nor overstock</a:t>
            </a:r>
            <a:endParaRPr sz="1100">
              <a:solidFill>
                <a:srgbClr val="000000"/>
              </a:solidFill>
              <a:latin typeface="Inter"/>
              <a:ea typeface="Inter"/>
              <a:cs typeface="Inter"/>
              <a:sym typeface="Inter"/>
            </a:endParaRPr>
          </a:p>
        </p:txBody>
      </p:sp>
      <p:sp>
        <p:nvSpPr>
          <p:cNvPr id="123" name="Google Shape;123;p27"/>
          <p:cNvSpPr/>
          <p:nvPr/>
        </p:nvSpPr>
        <p:spPr>
          <a:xfrm>
            <a:off x="336875" y="847388"/>
            <a:ext cx="1320900" cy="600000"/>
          </a:xfrm>
          <a:prstGeom prst="roundRect">
            <a:avLst>
              <a:gd fmla="val 16667" name="adj"/>
            </a:avLst>
          </a:prstGeom>
          <a:solidFill>
            <a:srgbClr val="4D04C4"/>
          </a:solid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a:solidFill>
                  <a:srgbClr val="F8F9FA"/>
                </a:solidFill>
                <a:latin typeface="Inter"/>
                <a:ea typeface="Inter"/>
                <a:cs typeface="Inter"/>
                <a:sym typeface="Inter"/>
              </a:rPr>
              <a:t>Mission</a:t>
            </a:r>
            <a:endParaRPr>
              <a:solidFill>
                <a:srgbClr val="F8F9FA"/>
              </a:solidFill>
              <a:latin typeface="Inter"/>
              <a:ea typeface="Inter"/>
              <a:cs typeface="Inter"/>
              <a:sym typeface="Inter"/>
            </a:endParaRPr>
          </a:p>
        </p:txBody>
      </p:sp>
      <p:pic>
        <p:nvPicPr>
          <p:cNvPr id="124" name="Google Shape;124;p27"/>
          <p:cNvPicPr preferRelativeResize="0"/>
          <p:nvPr/>
        </p:nvPicPr>
        <p:blipFill>
          <a:blip r:embed="rId3">
            <a:alphaModFix/>
          </a:blip>
          <a:stretch>
            <a:fillRect/>
          </a:stretch>
        </p:blipFill>
        <p:spPr>
          <a:xfrm>
            <a:off x="411075" y="993276"/>
            <a:ext cx="308250" cy="308225"/>
          </a:xfrm>
          <a:prstGeom prst="rect">
            <a:avLst/>
          </a:prstGeom>
          <a:noFill/>
          <a:ln>
            <a:noFill/>
          </a:ln>
        </p:spPr>
      </p:pic>
      <p:sp>
        <p:nvSpPr>
          <p:cNvPr id="125" name="Google Shape;125;p27"/>
          <p:cNvSpPr/>
          <p:nvPr/>
        </p:nvSpPr>
        <p:spPr>
          <a:xfrm>
            <a:off x="336875" y="1549472"/>
            <a:ext cx="8273100" cy="600000"/>
          </a:xfrm>
          <a:prstGeom prst="roundRect">
            <a:avLst>
              <a:gd fmla="val 16667" name="adj"/>
            </a:avLst>
          </a:prstGeom>
          <a:no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1349999" rtl="0" algn="l">
              <a:spcBef>
                <a:spcPts val="0"/>
              </a:spcBef>
              <a:spcAft>
                <a:spcPts val="0"/>
              </a:spcAft>
              <a:buNone/>
            </a:pPr>
            <a:r>
              <a:rPr lang="en-GB" sz="1100">
                <a:solidFill>
                  <a:srgbClr val="000000"/>
                </a:solidFill>
                <a:latin typeface="Inter"/>
                <a:ea typeface="Inter"/>
                <a:cs typeface="Inter"/>
                <a:sym typeface="Inter"/>
              </a:rPr>
              <a:t>Manage inventory &amp; forecasts: order the right products, track supplier deliveries, track overstock and expiry dates</a:t>
            </a:r>
            <a:endParaRPr sz="1100">
              <a:solidFill>
                <a:srgbClr val="000000"/>
              </a:solidFill>
              <a:latin typeface="Inter"/>
              <a:ea typeface="Inter"/>
              <a:cs typeface="Inter"/>
              <a:sym typeface="Inter"/>
            </a:endParaRPr>
          </a:p>
          <a:p>
            <a:pPr indent="0" lvl="0" marL="1349999" rtl="0" algn="l">
              <a:spcBef>
                <a:spcPts val="0"/>
              </a:spcBef>
              <a:spcAft>
                <a:spcPts val="0"/>
              </a:spcAft>
              <a:buNone/>
            </a:pPr>
            <a:r>
              <a:rPr lang="en-GB" sz="1100">
                <a:solidFill>
                  <a:srgbClr val="000000"/>
                </a:solidFill>
                <a:latin typeface="Inter"/>
                <a:ea typeface="Inter"/>
                <a:cs typeface="Inter"/>
                <a:sym typeface="Inter"/>
              </a:rPr>
              <a:t>Identify best sellers and </a:t>
            </a:r>
            <a:r>
              <a:rPr lang="en-GB" sz="1100">
                <a:solidFill>
                  <a:srgbClr val="000000"/>
                </a:solidFill>
                <a:highlight>
                  <a:srgbClr val="FFFFFF"/>
                </a:highlight>
                <a:latin typeface="Inter"/>
                <a:ea typeface="Inter"/>
                <a:cs typeface="Inter"/>
                <a:sym typeface="Inter"/>
              </a:rPr>
              <a:t>slow sellers</a:t>
            </a:r>
            <a:r>
              <a:rPr lang="en-GB" sz="1100">
                <a:solidFill>
                  <a:srgbClr val="000000"/>
                </a:solidFill>
                <a:latin typeface="Inter"/>
                <a:ea typeface="Inter"/>
                <a:cs typeface="Inter"/>
                <a:sym typeface="Inter"/>
              </a:rPr>
              <a:t> to update catalog</a:t>
            </a:r>
            <a:endParaRPr sz="1100">
              <a:latin typeface="Inter"/>
              <a:ea typeface="Inter"/>
              <a:cs typeface="Inter"/>
              <a:sym typeface="Inter"/>
            </a:endParaRPr>
          </a:p>
        </p:txBody>
      </p:sp>
      <p:sp>
        <p:nvSpPr>
          <p:cNvPr id="126" name="Google Shape;126;p27"/>
          <p:cNvSpPr/>
          <p:nvPr/>
        </p:nvSpPr>
        <p:spPr>
          <a:xfrm>
            <a:off x="336875" y="1549472"/>
            <a:ext cx="1320900" cy="600000"/>
          </a:xfrm>
          <a:prstGeom prst="roundRect">
            <a:avLst>
              <a:gd fmla="val 16667" name="adj"/>
            </a:avLst>
          </a:prstGeom>
          <a:solidFill>
            <a:srgbClr val="4D04C4"/>
          </a:solid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F8F9FA"/>
                </a:solidFill>
                <a:latin typeface="Inter"/>
                <a:ea typeface="Inter"/>
                <a:cs typeface="Inter"/>
                <a:sym typeface="Inter"/>
              </a:rPr>
              <a:t>Data use</a:t>
            </a:r>
            <a:endParaRPr sz="1300">
              <a:solidFill>
                <a:srgbClr val="F8F9FA"/>
              </a:solidFill>
              <a:latin typeface="Inter"/>
              <a:ea typeface="Inter"/>
              <a:cs typeface="Inter"/>
              <a:sym typeface="Inter"/>
            </a:endParaRPr>
          </a:p>
        </p:txBody>
      </p:sp>
      <p:sp>
        <p:nvSpPr>
          <p:cNvPr id="127" name="Google Shape;127;p27"/>
          <p:cNvSpPr/>
          <p:nvPr/>
        </p:nvSpPr>
        <p:spPr>
          <a:xfrm>
            <a:off x="336875" y="2251549"/>
            <a:ext cx="1320900" cy="1418400"/>
          </a:xfrm>
          <a:prstGeom prst="roundRect">
            <a:avLst>
              <a:gd fmla="val 8152" name="adj"/>
            </a:avLst>
          </a:prstGeom>
          <a:solidFill>
            <a:srgbClr val="8E7CC3"/>
          </a:solidFill>
          <a:ln cap="flat" cmpd="sng" w="19050">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F8F9FA"/>
                </a:solidFill>
                <a:latin typeface="Inter"/>
                <a:ea typeface="Inter"/>
                <a:cs typeface="Inter"/>
                <a:sym typeface="Inter"/>
              </a:rPr>
              <a:t>How to measure:</a:t>
            </a:r>
            <a:endParaRPr sz="1300">
              <a:solidFill>
                <a:srgbClr val="F8F9FA"/>
              </a:solidFill>
              <a:latin typeface="Inter"/>
              <a:ea typeface="Inter"/>
              <a:cs typeface="Inter"/>
              <a:sym typeface="Inter"/>
            </a:endParaRPr>
          </a:p>
          <a:p>
            <a:pPr indent="0" lvl="0" marL="0" rtl="0" algn="r">
              <a:spcBef>
                <a:spcPts val="0"/>
              </a:spcBef>
              <a:spcAft>
                <a:spcPts val="0"/>
              </a:spcAft>
              <a:buNone/>
            </a:pPr>
            <a:r>
              <a:rPr lang="en-GB" sz="1300">
                <a:solidFill>
                  <a:srgbClr val="F8F9FA"/>
                </a:solidFill>
                <a:latin typeface="Inter"/>
                <a:ea typeface="Inter"/>
                <a:cs typeface="Inter"/>
                <a:sym typeface="Inter"/>
              </a:rPr>
              <a:t>KPIs</a:t>
            </a:r>
            <a:endParaRPr sz="1300">
              <a:solidFill>
                <a:srgbClr val="F8F9FA"/>
              </a:solidFill>
              <a:latin typeface="Inter"/>
              <a:ea typeface="Inter"/>
              <a:cs typeface="Inter"/>
              <a:sym typeface="Inter"/>
            </a:endParaRPr>
          </a:p>
        </p:txBody>
      </p:sp>
      <p:sp>
        <p:nvSpPr>
          <p:cNvPr id="128" name="Google Shape;128;p27"/>
          <p:cNvSpPr/>
          <p:nvPr/>
        </p:nvSpPr>
        <p:spPr>
          <a:xfrm>
            <a:off x="336875" y="3860625"/>
            <a:ext cx="1320900" cy="600000"/>
          </a:xfrm>
          <a:prstGeom prst="roundRect">
            <a:avLst>
              <a:gd fmla="val 16667" name="adj"/>
            </a:avLst>
          </a:prstGeom>
          <a:solidFill>
            <a:srgbClr val="D9D2E9"/>
          </a:solidFill>
          <a:ln cap="flat" cmpd="sng" w="19050">
            <a:solidFill>
              <a:srgbClr val="D9D2E9"/>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666666"/>
                </a:solidFill>
                <a:latin typeface="Inter"/>
                <a:ea typeface="Inter"/>
                <a:cs typeface="Inter"/>
                <a:sym typeface="Inter"/>
              </a:rPr>
              <a:t>Examples of sources</a:t>
            </a:r>
            <a:endParaRPr sz="1300">
              <a:solidFill>
                <a:srgbClr val="666666"/>
              </a:solidFill>
              <a:latin typeface="Inter"/>
              <a:ea typeface="Inter"/>
              <a:cs typeface="Inter"/>
              <a:sym typeface="Inter"/>
            </a:endParaRPr>
          </a:p>
        </p:txBody>
      </p:sp>
      <p:cxnSp>
        <p:nvCxnSpPr>
          <p:cNvPr id="129" name="Google Shape;129;p27"/>
          <p:cNvCxnSpPr/>
          <p:nvPr/>
        </p:nvCxnSpPr>
        <p:spPr>
          <a:xfrm>
            <a:off x="400800" y="3758541"/>
            <a:ext cx="8159100" cy="0"/>
          </a:xfrm>
          <a:prstGeom prst="straightConnector1">
            <a:avLst/>
          </a:prstGeom>
          <a:noFill/>
          <a:ln cap="flat" cmpd="sng" w="9525">
            <a:solidFill>
              <a:srgbClr val="595959"/>
            </a:solidFill>
            <a:prstDash val="dash"/>
            <a:round/>
            <a:headEnd len="med" w="med" type="none"/>
            <a:tailEnd len="med" w="med" type="none"/>
          </a:ln>
        </p:spPr>
      </p:cxnSp>
      <p:pic>
        <p:nvPicPr>
          <p:cNvPr id="130" name="Google Shape;130;p27"/>
          <p:cNvPicPr preferRelativeResize="0"/>
          <p:nvPr/>
        </p:nvPicPr>
        <p:blipFill>
          <a:blip r:embed="rId4">
            <a:alphaModFix/>
          </a:blip>
          <a:stretch>
            <a:fillRect/>
          </a:stretch>
        </p:blipFill>
        <p:spPr>
          <a:xfrm>
            <a:off x="391988" y="1680504"/>
            <a:ext cx="308250" cy="308273"/>
          </a:xfrm>
          <a:prstGeom prst="rect">
            <a:avLst/>
          </a:prstGeom>
          <a:noFill/>
          <a:ln>
            <a:noFill/>
          </a:ln>
        </p:spPr>
      </p:pic>
      <p:pic>
        <p:nvPicPr>
          <p:cNvPr id="131" name="Google Shape;131;p27"/>
          <p:cNvPicPr preferRelativeResize="0"/>
          <p:nvPr/>
        </p:nvPicPr>
        <p:blipFill>
          <a:blip r:embed="rId5">
            <a:alphaModFix/>
          </a:blip>
          <a:stretch>
            <a:fillRect/>
          </a:stretch>
        </p:blipFill>
        <p:spPr>
          <a:xfrm>
            <a:off x="468325" y="2610446"/>
            <a:ext cx="308250" cy="258609"/>
          </a:xfrm>
          <a:prstGeom prst="rect">
            <a:avLst/>
          </a:prstGeom>
          <a:noFill/>
          <a:ln>
            <a:noFill/>
          </a:ln>
        </p:spPr>
      </p:pic>
      <p:sp>
        <p:nvSpPr>
          <p:cNvPr id="132" name="Google Shape;132;p27"/>
          <p:cNvSpPr/>
          <p:nvPr/>
        </p:nvSpPr>
        <p:spPr>
          <a:xfrm>
            <a:off x="1927625"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Number of suppliers</a:t>
            </a:r>
            <a:endParaRPr sz="1200">
              <a:latin typeface="Inter"/>
              <a:ea typeface="Inter"/>
              <a:cs typeface="Inter"/>
              <a:sym typeface="Inter"/>
            </a:endParaRPr>
          </a:p>
        </p:txBody>
      </p:sp>
      <p:sp>
        <p:nvSpPr>
          <p:cNvPr id="133" name="Google Shape;133;p27"/>
          <p:cNvSpPr/>
          <p:nvPr/>
        </p:nvSpPr>
        <p:spPr>
          <a:xfrm>
            <a:off x="3290488"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Compliance </a:t>
            </a:r>
            <a:endParaRPr sz="1200">
              <a:latin typeface="Inter"/>
              <a:ea typeface="Inter"/>
              <a:cs typeface="Inter"/>
              <a:sym typeface="Inter"/>
            </a:endParaRPr>
          </a:p>
          <a:p>
            <a:pPr indent="0" lvl="0" marL="0" marR="0" rtl="0" algn="ctr">
              <a:lnSpc>
                <a:spcPct val="100000"/>
              </a:lnSpc>
              <a:spcBef>
                <a:spcPts val="0"/>
              </a:spcBef>
              <a:spcAft>
                <a:spcPts val="0"/>
              </a:spcAft>
              <a:buNone/>
            </a:pPr>
            <a:r>
              <a:rPr lang="en-GB" sz="1200">
                <a:latin typeface="Inter"/>
                <a:ea typeface="Inter"/>
                <a:cs typeface="Inter"/>
                <a:sym typeface="Inter"/>
              </a:rPr>
              <a:t>rate</a:t>
            </a:r>
            <a:endParaRPr sz="1200">
              <a:latin typeface="Inter"/>
              <a:ea typeface="Inter"/>
              <a:cs typeface="Inter"/>
              <a:sym typeface="Inter"/>
            </a:endParaRPr>
          </a:p>
        </p:txBody>
      </p:sp>
      <p:sp>
        <p:nvSpPr>
          <p:cNvPr id="134" name="Google Shape;134;p27"/>
          <p:cNvSpPr/>
          <p:nvPr/>
        </p:nvSpPr>
        <p:spPr>
          <a:xfrm>
            <a:off x="4653350"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Shortage rate</a:t>
            </a:r>
            <a:endParaRPr sz="1200">
              <a:latin typeface="Inter"/>
              <a:ea typeface="Inter"/>
              <a:cs typeface="Inter"/>
              <a:sym typeface="Inter"/>
            </a:endParaRPr>
          </a:p>
        </p:txBody>
      </p:sp>
      <p:sp>
        <p:nvSpPr>
          <p:cNvPr id="135" name="Google Shape;135;p27"/>
          <p:cNvSpPr/>
          <p:nvPr/>
        </p:nvSpPr>
        <p:spPr>
          <a:xfrm>
            <a:off x="6016213"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Customer reviews,</a:t>
            </a:r>
            <a:endParaRPr sz="1200">
              <a:latin typeface="Inter"/>
              <a:ea typeface="Inter"/>
              <a:cs typeface="Inter"/>
              <a:sym typeface="Inter"/>
            </a:endParaRPr>
          </a:p>
          <a:p>
            <a:pPr indent="0" lvl="0" marL="0" marR="0" rtl="0" algn="ctr">
              <a:lnSpc>
                <a:spcPct val="100000"/>
              </a:lnSpc>
              <a:spcBef>
                <a:spcPts val="0"/>
              </a:spcBef>
              <a:spcAft>
                <a:spcPts val="0"/>
              </a:spcAft>
              <a:buNone/>
            </a:pPr>
            <a:r>
              <a:rPr lang="en-GB" sz="1200">
                <a:latin typeface="Inter"/>
                <a:ea typeface="Inter"/>
                <a:cs typeface="Inter"/>
                <a:sym typeface="Inter"/>
              </a:rPr>
              <a:t>Sales volume</a:t>
            </a:r>
            <a:endParaRPr sz="1200">
              <a:latin typeface="Inter"/>
              <a:ea typeface="Inter"/>
              <a:cs typeface="Inter"/>
              <a:sym typeface="Inter"/>
            </a:endParaRPr>
          </a:p>
        </p:txBody>
      </p:sp>
      <p:sp>
        <p:nvSpPr>
          <p:cNvPr id="136" name="Google Shape;136;p27"/>
          <p:cNvSpPr/>
          <p:nvPr/>
        </p:nvSpPr>
        <p:spPr>
          <a:xfrm>
            <a:off x="7334050" y="2891575"/>
            <a:ext cx="132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Price competitiveness, Purchase discount rate</a:t>
            </a:r>
            <a:endParaRPr sz="1200">
              <a:latin typeface="Inter"/>
              <a:ea typeface="Inter"/>
              <a:cs typeface="Inter"/>
              <a:sym typeface="Inter"/>
            </a:endParaRPr>
          </a:p>
        </p:txBody>
      </p:sp>
      <p:grpSp>
        <p:nvGrpSpPr>
          <p:cNvPr id="137" name="Google Shape;137;p27"/>
          <p:cNvGrpSpPr/>
          <p:nvPr/>
        </p:nvGrpSpPr>
        <p:grpSpPr>
          <a:xfrm>
            <a:off x="1927625" y="3860525"/>
            <a:ext cx="1230900" cy="357000"/>
            <a:chOff x="2059600" y="4065200"/>
            <a:chExt cx="1230900" cy="357000"/>
          </a:xfrm>
        </p:grpSpPr>
        <p:sp>
          <p:nvSpPr>
            <p:cNvPr id="138" name="Google Shape;138;p27"/>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Suppliers</a:t>
              </a:r>
              <a:endParaRPr sz="1000">
                <a:latin typeface="Inter"/>
                <a:ea typeface="Inter"/>
                <a:cs typeface="Inter"/>
                <a:sym typeface="Inter"/>
              </a:endParaRPr>
            </a:p>
          </p:txBody>
        </p:sp>
        <p:pic>
          <p:nvPicPr>
            <p:cNvPr id="139" name="Google Shape;139;p27"/>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140" name="Google Shape;140;p27"/>
          <p:cNvGrpSpPr/>
          <p:nvPr/>
        </p:nvGrpSpPr>
        <p:grpSpPr>
          <a:xfrm>
            <a:off x="4653350" y="3860525"/>
            <a:ext cx="1230900" cy="357000"/>
            <a:chOff x="2059600" y="4065200"/>
            <a:chExt cx="1230900" cy="357000"/>
          </a:xfrm>
        </p:grpSpPr>
        <p:sp>
          <p:nvSpPr>
            <p:cNvPr id="141" name="Google Shape;141;p27"/>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Inventory</a:t>
              </a:r>
              <a:endParaRPr sz="1000">
                <a:latin typeface="Inter"/>
                <a:ea typeface="Inter"/>
                <a:cs typeface="Inter"/>
                <a:sym typeface="Inter"/>
              </a:endParaRPr>
            </a:p>
          </p:txBody>
        </p:sp>
        <p:pic>
          <p:nvPicPr>
            <p:cNvPr id="142" name="Google Shape;142;p27"/>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143" name="Google Shape;143;p27"/>
          <p:cNvGrpSpPr/>
          <p:nvPr/>
        </p:nvGrpSpPr>
        <p:grpSpPr>
          <a:xfrm>
            <a:off x="3290488" y="3860525"/>
            <a:ext cx="1230900" cy="357000"/>
            <a:chOff x="2059600" y="4065200"/>
            <a:chExt cx="1230900" cy="357000"/>
          </a:xfrm>
        </p:grpSpPr>
        <p:sp>
          <p:nvSpPr>
            <p:cNvPr id="144" name="Google Shape;144;p27"/>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Purchase orders</a:t>
              </a:r>
              <a:endParaRPr sz="1000">
                <a:latin typeface="Inter"/>
                <a:ea typeface="Inter"/>
                <a:cs typeface="Inter"/>
                <a:sym typeface="Inter"/>
              </a:endParaRPr>
            </a:p>
          </p:txBody>
        </p:sp>
        <p:pic>
          <p:nvPicPr>
            <p:cNvPr id="145" name="Google Shape;145;p27"/>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146" name="Google Shape;146;p27"/>
          <p:cNvGrpSpPr/>
          <p:nvPr/>
        </p:nvGrpSpPr>
        <p:grpSpPr>
          <a:xfrm>
            <a:off x="7379075" y="3860525"/>
            <a:ext cx="1230900" cy="357000"/>
            <a:chOff x="2059600" y="4065200"/>
            <a:chExt cx="1230900" cy="357000"/>
          </a:xfrm>
        </p:grpSpPr>
        <p:sp>
          <p:nvSpPr>
            <p:cNvPr id="147" name="Google Shape;147;p27"/>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t" bIns="91425" lIns="432000" spcFirstLastPara="1" rIns="18000" wrap="square" tIns="54000">
              <a:noAutofit/>
            </a:bodyPr>
            <a:lstStyle/>
            <a:p>
              <a:pPr indent="0" lvl="0" marL="0" rtl="0" algn="l">
                <a:spcBef>
                  <a:spcPts val="0"/>
                </a:spcBef>
                <a:spcAft>
                  <a:spcPts val="0"/>
                </a:spcAft>
                <a:buNone/>
              </a:pPr>
              <a:r>
                <a:rPr lang="en-GB" sz="1000">
                  <a:latin typeface="Inter"/>
                  <a:ea typeface="Inter"/>
                  <a:cs typeface="Inter"/>
                  <a:sym typeface="Inter"/>
                </a:rPr>
                <a:t>Price/Margin </a:t>
              </a:r>
              <a:r>
                <a:rPr i="1" lang="en-GB" sz="1000">
                  <a:latin typeface="Inter"/>
                  <a:ea typeface="Inter"/>
                  <a:cs typeface="Inter"/>
                  <a:sym typeface="Inter"/>
                </a:rPr>
                <a:t>(competitive intelligence)</a:t>
              </a:r>
              <a:endParaRPr i="1" sz="1000">
                <a:latin typeface="Inter"/>
                <a:ea typeface="Inter"/>
                <a:cs typeface="Inter"/>
                <a:sym typeface="Inter"/>
              </a:endParaRPr>
            </a:p>
          </p:txBody>
        </p:sp>
        <p:pic>
          <p:nvPicPr>
            <p:cNvPr id="148" name="Google Shape;148;p27"/>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149" name="Google Shape;149;p27"/>
          <p:cNvGrpSpPr/>
          <p:nvPr/>
        </p:nvGrpSpPr>
        <p:grpSpPr>
          <a:xfrm>
            <a:off x="6016213" y="3860525"/>
            <a:ext cx="1230900" cy="357000"/>
            <a:chOff x="2059600" y="4065200"/>
            <a:chExt cx="1230900" cy="357000"/>
          </a:xfrm>
        </p:grpSpPr>
        <p:sp>
          <p:nvSpPr>
            <p:cNvPr id="150" name="Google Shape;150;p27"/>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Customers orders</a:t>
              </a:r>
              <a:endParaRPr sz="1000">
                <a:latin typeface="Inter"/>
                <a:ea typeface="Inter"/>
                <a:cs typeface="Inter"/>
                <a:sym typeface="Inter"/>
              </a:endParaRPr>
            </a:p>
          </p:txBody>
        </p:sp>
        <p:pic>
          <p:nvPicPr>
            <p:cNvPr id="151" name="Google Shape;151;p27"/>
            <p:cNvPicPr preferRelativeResize="0"/>
            <p:nvPr/>
          </p:nvPicPr>
          <p:blipFill>
            <a:blip r:embed="rId6">
              <a:alphaModFix/>
            </a:blip>
            <a:stretch>
              <a:fillRect/>
            </a:stretch>
          </p:blipFill>
          <p:spPr>
            <a:xfrm>
              <a:off x="2201900" y="4147537"/>
              <a:ext cx="192325" cy="192325"/>
            </a:xfrm>
            <a:prstGeom prst="rect">
              <a:avLst/>
            </a:prstGeom>
            <a:noFill/>
            <a:ln>
              <a:noFill/>
            </a:ln>
          </p:spPr>
        </p:pic>
      </p:grpSp>
      <p:sp>
        <p:nvSpPr>
          <p:cNvPr id="152" name="Google Shape;152;p27"/>
          <p:cNvSpPr/>
          <p:nvPr/>
        </p:nvSpPr>
        <p:spPr>
          <a:xfrm>
            <a:off x="1927625" y="2258575"/>
            <a:ext cx="3956700" cy="221700"/>
          </a:xfrm>
          <a:prstGeom prst="rect">
            <a:avLst/>
          </a:prstGeom>
          <a:solidFill>
            <a:srgbClr val="EAD1DC"/>
          </a:solidFill>
          <a:ln cap="flat" cmpd="sng" w="9525">
            <a:solidFill>
              <a:srgbClr val="FFFFFF"/>
            </a:solidFill>
            <a:prstDash val="solid"/>
            <a:round/>
            <a:headEnd len="sm" w="sm" type="none"/>
            <a:tailEnd len="sm" w="sm" type="none"/>
          </a:ln>
          <a:effectLst>
            <a:outerShdw blurRad="57150" rotWithShape="0" algn="bl" dir="5400000" dist="19050">
              <a:srgbClr val="D9D2E9">
                <a:alpha val="26000"/>
              </a:srgbClr>
            </a:outerShdw>
          </a:effectLst>
        </p:spPr>
        <p:txBody>
          <a:bodyPr anchorCtr="0" anchor="ctr"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Availability</a:t>
            </a:r>
            <a:endParaRPr sz="1200">
              <a:latin typeface="Inter"/>
              <a:ea typeface="Inter"/>
              <a:cs typeface="Inter"/>
              <a:sym typeface="Inter"/>
            </a:endParaRPr>
          </a:p>
        </p:txBody>
      </p:sp>
      <p:sp>
        <p:nvSpPr>
          <p:cNvPr id="153" name="Google Shape;153;p27"/>
          <p:cNvSpPr/>
          <p:nvPr/>
        </p:nvSpPr>
        <p:spPr>
          <a:xfrm>
            <a:off x="5993738" y="2258575"/>
            <a:ext cx="1230900" cy="221700"/>
          </a:xfrm>
          <a:prstGeom prst="rect">
            <a:avLst/>
          </a:prstGeom>
          <a:solidFill>
            <a:srgbClr val="EAD1DC"/>
          </a:solidFill>
          <a:ln cap="flat" cmpd="sng" w="9525">
            <a:solidFill>
              <a:srgbClr val="FFFFFF"/>
            </a:solidFill>
            <a:prstDash val="solid"/>
            <a:round/>
            <a:headEnd len="sm" w="sm" type="none"/>
            <a:tailEnd len="sm" w="sm" type="none"/>
          </a:ln>
          <a:effectLst>
            <a:outerShdw blurRad="57150" rotWithShape="0" algn="bl" dir="5400000" dist="19050">
              <a:srgbClr val="D9D2E9">
                <a:alpha val="26000"/>
              </a:srgbClr>
            </a:outerShdw>
          </a:effectLst>
        </p:spPr>
        <p:txBody>
          <a:bodyPr anchorCtr="0" anchor="ctr"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Quality</a:t>
            </a:r>
            <a:endParaRPr sz="1200">
              <a:latin typeface="Inter"/>
              <a:ea typeface="Inter"/>
              <a:cs typeface="Inter"/>
              <a:sym typeface="Inter"/>
            </a:endParaRPr>
          </a:p>
        </p:txBody>
      </p:sp>
      <p:sp>
        <p:nvSpPr>
          <p:cNvPr id="154" name="Google Shape;154;p27"/>
          <p:cNvSpPr/>
          <p:nvPr/>
        </p:nvSpPr>
        <p:spPr>
          <a:xfrm>
            <a:off x="7334050" y="2258575"/>
            <a:ext cx="1320900" cy="221700"/>
          </a:xfrm>
          <a:prstGeom prst="rect">
            <a:avLst/>
          </a:prstGeom>
          <a:solidFill>
            <a:srgbClr val="EAD1DC"/>
          </a:solidFill>
          <a:ln cap="flat" cmpd="sng" w="9525">
            <a:solidFill>
              <a:srgbClr val="FFFFFF"/>
            </a:solidFill>
            <a:prstDash val="solid"/>
            <a:round/>
            <a:headEnd len="sm" w="sm" type="none"/>
            <a:tailEnd len="sm" w="sm" type="none"/>
          </a:ln>
          <a:effectLst>
            <a:outerShdw blurRad="57150" rotWithShape="0" algn="bl" dir="5400000" dist="19050">
              <a:srgbClr val="D9D2E9">
                <a:alpha val="26000"/>
              </a:srgbClr>
            </a:outerShdw>
          </a:effectLst>
        </p:spPr>
        <p:txBody>
          <a:bodyPr anchorCtr="0" anchor="ctr"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Price</a:t>
            </a:r>
            <a:endParaRPr sz="1200">
              <a:latin typeface="Inter"/>
              <a:ea typeface="Inter"/>
              <a:cs typeface="Inter"/>
              <a:sym typeface="Inter"/>
            </a:endParaRPr>
          </a:p>
        </p:txBody>
      </p:sp>
      <p:pic>
        <p:nvPicPr>
          <p:cNvPr id="155" name="Google Shape;155;p27"/>
          <p:cNvPicPr preferRelativeResize="0"/>
          <p:nvPr/>
        </p:nvPicPr>
        <p:blipFill>
          <a:blip r:embed="rId7">
            <a:alphaModFix/>
          </a:blip>
          <a:stretch>
            <a:fillRect/>
          </a:stretch>
        </p:blipFill>
        <p:spPr>
          <a:xfrm>
            <a:off x="2364575" y="2540625"/>
            <a:ext cx="357000" cy="357000"/>
          </a:xfrm>
          <a:prstGeom prst="rect">
            <a:avLst/>
          </a:prstGeom>
          <a:noFill/>
          <a:ln>
            <a:noFill/>
          </a:ln>
        </p:spPr>
      </p:pic>
      <p:pic>
        <p:nvPicPr>
          <p:cNvPr id="156" name="Google Shape;156;p27"/>
          <p:cNvPicPr preferRelativeResize="0"/>
          <p:nvPr/>
        </p:nvPicPr>
        <p:blipFill>
          <a:blip r:embed="rId8">
            <a:alphaModFix/>
          </a:blip>
          <a:stretch>
            <a:fillRect/>
          </a:stretch>
        </p:blipFill>
        <p:spPr>
          <a:xfrm>
            <a:off x="3727438" y="2540625"/>
            <a:ext cx="357000" cy="357000"/>
          </a:xfrm>
          <a:prstGeom prst="rect">
            <a:avLst/>
          </a:prstGeom>
          <a:noFill/>
          <a:ln>
            <a:noFill/>
          </a:ln>
        </p:spPr>
      </p:pic>
      <p:pic>
        <p:nvPicPr>
          <p:cNvPr id="157" name="Google Shape;157;p27"/>
          <p:cNvPicPr preferRelativeResize="0"/>
          <p:nvPr/>
        </p:nvPicPr>
        <p:blipFill>
          <a:blip r:embed="rId9">
            <a:alphaModFix/>
          </a:blip>
          <a:stretch>
            <a:fillRect/>
          </a:stretch>
        </p:blipFill>
        <p:spPr>
          <a:xfrm>
            <a:off x="5090312" y="2540649"/>
            <a:ext cx="356975" cy="356975"/>
          </a:xfrm>
          <a:prstGeom prst="rect">
            <a:avLst/>
          </a:prstGeom>
          <a:noFill/>
          <a:ln>
            <a:noFill/>
          </a:ln>
        </p:spPr>
      </p:pic>
      <p:pic>
        <p:nvPicPr>
          <p:cNvPr id="158" name="Google Shape;158;p27"/>
          <p:cNvPicPr preferRelativeResize="0"/>
          <p:nvPr/>
        </p:nvPicPr>
        <p:blipFill>
          <a:blip r:embed="rId10">
            <a:alphaModFix/>
          </a:blip>
          <a:stretch>
            <a:fillRect/>
          </a:stretch>
        </p:blipFill>
        <p:spPr>
          <a:xfrm>
            <a:off x="6430650" y="2540625"/>
            <a:ext cx="357000" cy="357000"/>
          </a:xfrm>
          <a:prstGeom prst="rect">
            <a:avLst/>
          </a:prstGeom>
          <a:noFill/>
          <a:ln>
            <a:noFill/>
          </a:ln>
        </p:spPr>
      </p:pic>
      <p:pic>
        <p:nvPicPr>
          <p:cNvPr id="159" name="Google Shape;159;p27"/>
          <p:cNvPicPr preferRelativeResize="0"/>
          <p:nvPr/>
        </p:nvPicPr>
        <p:blipFill>
          <a:blip r:embed="rId11">
            <a:alphaModFix/>
          </a:blip>
          <a:stretch>
            <a:fillRect/>
          </a:stretch>
        </p:blipFill>
        <p:spPr>
          <a:xfrm>
            <a:off x="7816041" y="2540617"/>
            <a:ext cx="357000" cy="35700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8"/>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t>Lecture reminder: objectives for a m</a:t>
            </a:r>
            <a:r>
              <a:rPr lang="en-GB" sz="2300"/>
              <a:t>arketplace model</a:t>
            </a:r>
            <a:endParaRPr sz="2300"/>
          </a:p>
        </p:txBody>
      </p:sp>
      <p:sp>
        <p:nvSpPr>
          <p:cNvPr id="165" name="Google Shape;165;p28"/>
          <p:cNvSpPr/>
          <p:nvPr/>
        </p:nvSpPr>
        <p:spPr>
          <a:xfrm>
            <a:off x="336875" y="847400"/>
            <a:ext cx="8273100" cy="600000"/>
          </a:xfrm>
          <a:prstGeom prst="roundRect">
            <a:avLst>
              <a:gd fmla="val 16667" name="adj"/>
            </a:avLst>
          </a:prstGeom>
          <a:no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1349999" rtl="0" algn="l">
              <a:spcBef>
                <a:spcPts val="0"/>
              </a:spcBef>
              <a:spcAft>
                <a:spcPts val="0"/>
              </a:spcAft>
              <a:buNone/>
            </a:pPr>
            <a:r>
              <a:rPr lang="en-GB" sz="1100">
                <a:solidFill>
                  <a:schemeClr val="dk1"/>
                </a:solidFill>
                <a:latin typeface="Inter"/>
                <a:ea typeface="Inter"/>
                <a:cs typeface="Inter"/>
                <a:sym typeface="Inter"/>
              </a:rPr>
              <a:t>Identify the right merchants with the  right product at the right price</a:t>
            </a:r>
            <a:endParaRPr sz="1100">
              <a:solidFill>
                <a:schemeClr val="dk1"/>
              </a:solidFill>
              <a:latin typeface="Inter"/>
              <a:ea typeface="Inter"/>
              <a:cs typeface="Inter"/>
              <a:sym typeface="Inter"/>
            </a:endParaRPr>
          </a:p>
          <a:p>
            <a:pPr indent="0" lvl="0" marL="1349999" rtl="0" algn="l">
              <a:spcBef>
                <a:spcPts val="0"/>
              </a:spcBef>
              <a:spcAft>
                <a:spcPts val="0"/>
              </a:spcAft>
              <a:buNone/>
            </a:pPr>
            <a:r>
              <a:rPr lang="en-GB" sz="1100">
                <a:solidFill>
                  <a:schemeClr val="dk1"/>
                </a:solidFill>
                <a:latin typeface="Inter"/>
                <a:ea typeface="Inter"/>
                <a:cs typeface="Inter"/>
                <a:sym typeface="Inter"/>
              </a:rPr>
              <a:t>Manage commercial relationships with them: good price, interesting discounts, high quality of service</a:t>
            </a:r>
            <a:endParaRPr>
              <a:solidFill>
                <a:schemeClr val="dk1"/>
              </a:solidFill>
            </a:endParaRPr>
          </a:p>
        </p:txBody>
      </p:sp>
      <p:sp>
        <p:nvSpPr>
          <p:cNvPr id="166" name="Google Shape;166;p28"/>
          <p:cNvSpPr/>
          <p:nvPr/>
        </p:nvSpPr>
        <p:spPr>
          <a:xfrm>
            <a:off x="336875" y="847388"/>
            <a:ext cx="1320900" cy="600000"/>
          </a:xfrm>
          <a:prstGeom prst="roundRect">
            <a:avLst>
              <a:gd fmla="val 16667" name="adj"/>
            </a:avLst>
          </a:prstGeom>
          <a:solidFill>
            <a:srgbClr val="4D04C4"/>
          </a:solid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a:solidFill>
                  <a:srgbClr val="F8F9FA"/>
                </a:solidFill>
                <a:latin typeface="Inter"/>
                <a:ea typeface="Inter"/>
                <a:cs typeface="Inter"/>
                <a:sym typeface="Inter"/>
              </a:rPr>
              <a:t>Mission</a:t>
            </a:r>
            <a:endParaRPr>
              <a:solidFill>
                <a:srgbClr val="F8F9FA"/>
              </a:solidFill>
              <a:latin typeface="Inter"/>
              <a:ea typeface="Inter"/>
              <a:cs typeface="Inter"/>
              <a:sym typeface="Inter"/>
            </a:endParaRPr>
          </a:p>
        </p:txBody>
      </p:sp>
      <p:pic>
        <p:nvPicPr>
          <p:cNvPr id="167" name="Google Shape;167;p28"/>
          <p:cNvPicPr preferRelativeResize="0"/>
          <p:nvPr/>
        </p:nvPicPr>
        <p:blipFill>
          <a:blip r:embed="rId3">
            <a:alphaModFix/>
          </a:blip>
          <a:stretch>
            <a:fillRect/>
          </a:stretch>
        </p:blipFill>
        <p:spPr>
          <a:xfrm>
            <a:off x="411075" y="993276"/>
            <a:ext cx="308250" cy="308225"/>
          </a:xfrm>
          <a:prstGeom prst="rect">
            <a:avLst/>
          </a:prstGeom>
          <a:noFill/>
          <a:ln>
            <a:noFill/>
          </a:ln>
        </p:spPr>
      </p:pic>
      <p:sp>
        <p:nvSpPr>
          <p:cNvPr id="168" name="Google Shape;168;p28"/>
          <p:cNvSpPr/>
          <p:nvPr/>
        </p:nvSpPr>
        <p:spPr>
          <a:xfrm>
            <a:off x="336875" y="1549472"/>
            <a:ext cx="8273100" cy="600000"/>
          </a:xfrm>
          <a:prstGeom prst="roundRect">
            <a:avLst>
              <a:gd fmla="val 16667" name="adj"/>
            </a:avLst>
          </a:prstGeom>
          <a:no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1349999" rtl="0" algn="l">
              <a:spcBef>
                <a:spcPts val="0"/>
              </a:spcBef>
              <a:spcAft>
                <a:spcPts val="0"/>
              </a:spcAft>
              <a:buNone/>
            </a:pPr>
            <a:r>
              <a:rPr lang="en-GB" sz="1100">
                <a:solidFill>
                  <a:schemeClr val="dk1"/>
                </a:solidFill>
                <a:latin typeface="Inter"/>
                <a:ea typeface="Inter"/>
                <a:cs typeface="Inter"/>
                <a:sym typeface="Inter"/>
              </a:rPr>
              <a:t>Manage catalog and new products</a:t>
            </a:r>
            <a:endParaRPr sz="1100">
              <a:solidFill>
                <a:schemeClr val="dk1"/>
              </a:solidFill>
              <a:latin typeface="Inter"/>
              <a:ea typeface="Inter"/>
              <a:cs typeface="Inter"/>
              <a:sym typeface="Inter"/>
            </a:endParaRPr>
          </a:p>
          <a:p>
            <a:pPr indent="0" lvl="0" marL="1349999" rtl="0" algn="l">
              <a:spcBef>
                <a:spcPts val="0"/>
              </a:spcBef>
              <a:spcAft>
                <a:spcPts val="0"/>
              </a:spcAft>
              <a:buNone/>
            </a:pPr>
            <a:r>
              <a:rPr lang="en-GB" sz="1100">
                <a:solidFill>
                  <a:schemeClr val="dk1"/>
                </a:solidFill>
                <a:latin typeface="Inter"/>
                <a:ea typeface="Inter"/>
                <a:cs typeface="Inter"/>
                <a:sym typeface="Inter"/>
              </a:rPr>
              <a:t>Identify the right merchants, monitor their service : </a:t>
            </a:r>
            <a:r>
              <a:rPr i="1" lang="en-GB" sz="1100">
                <a:solidFill>
                  <a:schemeClr val="dk1"/>
                </a:solidFill>
                <a:latin typeface="Inter"/>
                <a:ea typeface="Inter"/>
                <a:cs typeface="Inter"/>
                <a:sym typeface="Inter"/>
              </a:rPr>
              <a:t>product quality, shipping fees, time-to-deliver</a:t>
            </a:r>
            <a:endParaRPr i="1" sz="1100">
              <a:solidFill>
                <a:schemeClr val="dk1"/>
              </a:solidFill>
              <a:latin typeface="Inter"/>
              <a:ea typeface="Inter"/>
              <a:cs typeface="Inter"/>
              <a:sym typeface="Inter"/>
            </a:endParaRPr>
          </a:p>
          <a:p>
            <a:pPr indent="0" lvl="0" marL="1349999" rtl="0" algn="l">
              <a:spcBef>
                <a:spcPts val="0"/>
              </a:spcBef>
              <a:spcAft>
                <a:spcPts val="0"/>
              </a:spcAft>
              <a:buNone/>
            </a:pPr>
            <a:r>
              <a:rPr lang="en-GB" sz="1100">
                <a:solidFill>
                  <a:schemeClr val="dk1"/>
                </a:solidFill>
                <a:latin typeface="Inter"/>
                <a:ea typeface="Inter"/>
                <a:cs typeface="Inter"/>
                <a:sym typeface="Inter"/>
              </a:rPr>
              <a:t>Monitor sales and offers to detect growth potential and prevent decline in sales</a:t>
            </a:r>
            <a:endParaRPr i="1" sz="1100">
              <a:solidFill>
                <a:schemeClr val="dk1"/>
              </a:solidFill>
              <a:latin typeface="Inter"/>
              <a:ea typeface="Inter"/>
              <a:cs typeface="Inter"/>
              <a:sym typeface="Inter"/>
            </a:endParaRPr>
          </a:p>
        </p:txBody>
      </p:sp>
      <p:sp>
        <p:nvSpPr>
          <p:cNvPr id="169" name="Google Shape;169;p28"/>
          <p:cNvSpPr/>
          <p:nvPr/>
        </p:nvSpPr>
        <p:spPr>
          <a:xfrm>
            <a:off x="336875" y="1549472"/>
            <a:ext cx="1320900" cy="600000"/>
          </a:xfrm>
          <a:prstGeom prst="roundRect">
            <a:avLst>
              <a:gd fmla="val 16667" name="adj"/>
            </a:avLst>
          </a:prstGeom>
          <a:solidFill>
            <a:srgbClr val="4D04C4"/>
          </a:solid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F8F9FA"/>
                </a:solidFill>
                <a:latin typeface="Inter"/>
                <a:ea typeface="Inter"/>
                <a:cs typeface="Inter"/>
                <a:sym typeface="Inter"/>
              </a:rPr>
              <a:t>Data use</a:t>
            </a:r>
            <a:endParaRPr sz="1300">
              <a:solidFill>
                <a:srgbClr val="F8F9FA"/>
              </a:solidFill>
              <a:latin typeface="Inter"/>
              <a:ea typeface="Inter"/>
              <a:cs typeface="Inter"/>
              <a:sym typeface="Inter"/>
            </a:endParaRPr>
          </a:p>
        </p:txBody>
      </p:sp>
      <p:sp>
        <p:nvSpPr>
          <p:cNvPr id="170" name="Google Shape;170;p28"/>
          <p:cNvSpPr/>
          <p:nvPr/>
        </p:nvSpPr>
        <p:spPr>
          <a:xfrm>
            <a:off x="336875" y="2251549"/>
            <a:ext cx="1320900" cy="1418400"/>
          </a:xfrm>
          <a:prstGeom prst="roundRect">
            <a:avLst>
              <a:gd fmla="val 8152" name="adj"/>
            </a:avLst>
          </a:prstGeom>
          <a:solidFill>
            <a:srgbClr val="8E7CC3"/>
          </a:solidFill>
          <a:ln cap="flat" cmpd="sng" w="19050">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F8F9FA"/>
                </a:solidFill>
                <a:latin typeface="Inter"/>
                <a:ea typeface="Inter"/>
                <a:cs typeface="Inter"/>
                <a:sym typeface="Inter"/>
              </a:rPr>
              <a:t>How to measure:</a:t>
            </a:r>
            <a:endParaRPr sz="1300">
              <a:solidFill>
                <a:srgbClr val="F8F9FA"/>
              </a:solidFill>
              <a:latin typeface="Inter"/>
              <a:ea typeface="Inter"/>
              <a:cs typeface="Inter"/>
              <a:sym typeface="Inter"/>
            </a:endParaRPr>
          </a:p>
          <a:p>
            <a:pPr indent="0" lvl="0" marL="0" rtl="0" algn="r">
              <a:spcBef>
                <a:spcPts val="0"/>
              </a:spcBef>
              <a:spcAft>
                <a:spcPts val="0"/>
              </a:spcAft>
              <a:buNone/>
            </a:pPr>
            <a:r>
              <a:rPr lang="en-GB" sz="1300">
                <a:solidFill>
                  <a:srgbClr val="F8F9FA"/>
                </a:solidFill>
                <a:latin typeface="Inter"/>
                <a:ea typeface="Inter"/>
                <a:cs typeface="Inter"/>
                <a:sym typeface="Inter"/>
              </a:rPr>
              <a:t>KPIs</a:t>
            </a:r>
            <a:endParaRPr sz="1300">
              <a:solidFill>
                <a:srgbClr val="F8F9FA"/>
              </a:solidFill>
              <a:latin typeface="Inter"/>
              <a:ea typeface="Inter"/>
              <a:cs typeface="Inter"/>
              <a:sym typeface="Inter"/>
            </a:endParaRPr>
          </a:p>
        </p:txBody>
      </p:sp>
      <p:sp>
        <p:nvSpPr>
          <p:cNvPr id="171" name="Google Shape;171;p28"/>
          <p:cNvSpPr/>
          <p:nvPr/>
        </p:nvSpPr>
        <p:spPr>
          <a:xfrm>
            <a:off x="336875" y="3860625"/>
            <a:ext cx="1320900" cy="600000"/>
          </a:xfrm>
          <a:prstGeom prst="roundRect">
            <a:avLst>
              <a:gd fmla="val 16667" name="adj"/>
            </a:avLst>
          </a:prstGeom>
          <a:solidFill>
            <a:srgbClr val="D9D2E9"/>
          </a:solidFill>
          <a:ln cap="flat" cmpd="sng" w="19050">
            <a:solidFill>
              <a:srgbClr val="D9D2E9"/>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666666"/>
                </a:solidFill>
                <a:latin typeface="Inter"/>
                <a:ea typeface="Inter"/>
                <a:cs typeface="Inter"/>
                <a:sym typeface="Inter"/>
              </a:rPr>
              <a:t>Examples of sources</a:t>
            </a:r>
            <a:endParaRPr sz="1300">
              <a:solidFill>
                <a:srgbClr val="666666"/>
              </a:solidFill>
              <a:latin typeface="Inter"/>
              <a:ea typeface="Inter"/>
              <a:cs typeface="Inter"/>
              <a:sym typeface="Inter"/>
            </a:endParaRPr>
          </a:p>
        </p:txBody>
      </p:sp>
      <p:cxnSp>
        <p:nvCxnSpPr>
          <p:cNvPr id="172" name="Google Shape;172;p28"/>
          <p:cNvCxnSpPr/>
          <p:nvPr/>
        </p:nvCxnSpPr>
        <p:spPr>
          <a:xfrm>
            <a:off x="400800" y="3758541"/>
            <a:ext cx="8159100" cy="0"/>
          </a:xfrm>
          <a:prstGeom prst="straightConnector1">
            <a:avLst/>
          </a:prstGeom>
          <a:noFill/>
          <a:ln cap="flat" cmpd="sng" w="9525">
            <a:solidFill>
              <a:schemeClr val="dk2"/>
            </a:solidFill>
            <a:prstDash val="dash"/>
            <a:round/>
            <a:headEnd len="med" w="med" type="none"/>
            <a:tailEnd len="med" w="med" type="none"/>
          </a:ln>
        </p:spPr>
      </p:cxnSp>
      <p:pic>
        <p:nvPicPr>
          <p:cNvPr id="173" name="Google Shape;173;p28"/>
          <p:cNvPicPr preferRelativeResize="0"/>
          <p:nvPr/>
        </p:nvPicPr>
        <p:blipFill>
          <a:blip r:embed="rId4">
            <a:alphaModFix/>
          </a:blip>
          <a:stretch>
            <a:fillRect/>
          </a:stretch>
        </p:blipFill>
        <p:spPr>
          <a:xfrm>
            <a:off x="391988" y="1680504"/>
            <a:ext cx="308250" cy="308273"/>
          </a:xfrm>
          <a:prstGeom prst="rect">
            <a:avLst/>
          </a:prstGeom>
          <a:noFill/>
          <a:ln>
            <a:noFill/>
          </a:ln>
        </p:spPr>
      </p:pic>
      <p:pic>
        <p:nvPicPr>
          <p:cNvPr id="174" name="Google Shape;174;p28"/>
          <p:cNvPicPr preferRelativeResize="0"/>
          <p:nvPr/>
        </p:nvPicPr>
        <p:blipFill>
          <a:blip r:embed="rId5">
            <a:alphaModFix/>
          </a:blip>
          <a:stretch>
            <a:fillRect/>
          </a:stretch>
        </p:blipFill>
        <p:spPr>
          <a:xfrm>
            <a:off x="468325" y="2610446"/>
            <a:ext cx="308250" cy="258609"/>
          </a:xfrm>
          <a:prstGeom prst="rect">
            <a:avLst/>
          </a:prstGeom>
          <a:noFill/>
          <a:ln>
            <a:noFill/>
          </a:ln>
        </p:spPr>
      </p:pic>
      <p:sp>
        <p:nvSpPr>
          <p:cNvPr id="175" name="Google Shape;175;p28"/>
          <p:cNvSpPr/>
          <p:nvPr/>
        </p:nvSpPr>
        <p:spPr>
          <a:xfrm>
            <a:off x="1927625"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rtl="0" algn="ctr">
              <a:spcBef>
                <a:spcPts val="0"/>
              </a:spcBef>
              <a:spcAft>
                <a:spcPts val="0"/>
              </a:spcAft>
              <a:buNone/>
            </a:pPr>
            <a:r>
              <a:rPr lang="en-GB" sz="1200">
                <a:solidFill>
                  <a:schemeClr val="dk1"/>
                </a:solidFill>
                <a:latin typeface="Inter"/>
                <a:ea typeface="Inter"/>
                <a:cs typeface="Inter"/>
                <a:sym typeface="Inter"/>
              </a:rPr>
              <a:t>Delivery time from merchant to end customer</a:t>
            </a:r>
            <a:endParaRPr sz="1200">
              <a:latin typeface="Inter"/>
              <a:ea typeface="Inter"/>
              <a:cs typeface="Inter"/>
              <a:sym typeface="Inter"/>
            </a:endParaRPr>
          </a:p>
        </p:txBody>
      </p:sp>
      <p:sp>
        <p:nvSpPr>
          <p:cNvPr id="176" name="Google Shape;176;p28"/>
          <p:cNvSpPr/>
          <p:nvPr/>
        </p:nvSpPr>
        <p:spPr>
          <a:xfrm>
            <a:off x="3290488"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rtl="0" algn="ctr">
              <a:spcBef>
                <a:spcPts val="0"/>
              </a:spcBef>
              <a:spcAft>
                <a:spcPts val="0"/>
              </a:spcAft>
              <a:buNone/>
            </a:pPr>
            <a:r>
              <a:rPr lang="en-GB" sz="1200">
                <a:solidFill>
                  <a:schemeClr val="dk1"/>
                </a:solidFill>
                <a:latin typeface="Inter"/>
                <a:ea typeface="Inter"/>
                <a:cs typeface="Inter"/>
                <a:sym typeface="Inter"/>
              </a:rPr>
              <a:t>Shortage rate</a:t>
            </a:r>
            <a:endParaRPr sz="1200">
              <a:latin typeface="Inter"/>
              <a:ea typeface="Inter"/>
              <a:cs typeface="Inter"/>
              <a:sym typeface="Inter"/>
            </a:endParaRPr>
          </a:p>
        </p:txBody>
      </p:sp>
      <p:sp>
        <p:nvSpPr>
          <p:cNvPr id="177" name="Google Shape;177;p28"/>
          <p:cNvSpPr/>
          <p:nvPr/>
        </p:nvSpPr>
        <p:spPr>
          <a:xfrm>
            <a:off x="4653350"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0800" spcFirstLastPara="1" rIns="108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Merchant compliance rate, </a:t>
            </a:r>
            <a:endParaRPr sz="1200">
              <a:latin typeface="Inter"/>
              <a:ea typeface="Inter"/>
              <a:cs typeface="Inter"/>
              <a:sym typeface="Inter"/>
            </a:endParaRPr>
          </a:p>
          <a:p>
            <a:pPr indent="0" lvl="0" marL="0" marR="0" rtl="0" algn="ctr">
              <a:lnSpc>
                <a:spcPct val="100000"/>
              </a:lnSpc>
              <a:spcBef>
                <a:spcPts val="0"/>
              </a:spcBef>
              <a:spcAft>
                <a:spcPts val="0"/>
              </a:spcAft>
              <a:buNone/>
            </a:pPr>
            <a:r>
              <a:rPr lang="en-GB" sz="1200">
                <a:latin typeface="Inter"/>
                <a:ea typeface="Inter"/>
                <a:cs typeface="Inter"/>
                <a:sym typeface="Inter"/>
              </a:rPr>
              <a:t>service level</a:t>
            </a:r>
            <a:endParaRPr sz="1200">
              <a:latin typeface="Inter"/>
              <a:ea typeface="Inter"/>
              <a:cs typeface="Inter"/>
              <a:sym typeface="Inter"/>
            </a:endParaRPr>
          </a:p>
        </p:txBody>
      </p:sp>
      <p:sp>
        <p:nvSpPr>
          <p:cNvPr id="178" name="Google Shape;178;p28"/>
          <p:cNvSpPr/>
          <p:nvPr/>
        </p:nvSpPr>
        <p:spPr>
          <a:xfrm>
            <a:off x="6016213"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Customer satisfaction</a:t>
            </a:r>
            <a:endParaRPr sz="1200">
              <a:latin typeface="Inter"/>
              <a:ea typeface="Inter"/>
              <a:cs typeface="Inter"/>
              <a:sym typeface="Inter"/>
            </a:endParaRPr>
          </a:p>
        </p:txBody>
      </p:sp>
      <p:sp>
        <p:nvSpPr>
          <p:cNvPr id="179" name="Google Shape;179;p28"/>
          <p:cNvSpPr/>
          <p:nvPr/>
        </p:nvSpPr>
        <p:spPr>
          <a:xfrm>
            <a:off x="7334050" y="2891575"/>
            <a:ext cx="132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Price competitiveness, Purchase discount rate</a:t>
            </a:r>
            <a:endParaRPr sz="1200">
              <a:latin typeface="Inter"/>
              <a:ea typeface="Inter"/>
              <a:cs typeface="Inter"/>
              <a:sym typeface="Inter"/>
            </a:endParaRPr>
          </a:p>
        </p:txBody>
      </p:sp>
      <p:grpSp>
        <p:nvGrpSpPr>
          <p:cNvPr id="180" name="Google Shape;180;p28"/>
          <p:cNvGrpSpPr/>
          <p:nvPr/>
        </p:nvGrpSpPr>
        <p:grpSpPr>
          <a:xfrm>
            <a:off x="1927625" y="3860525"/>
            <a:ext cx="1230900" cy="357000"/>
            <a:chOff x="2059600" y="4065200"/>
            <a:chExt cx="1230900" cy="357000"/>
          </a:xfrm>
        </p:grpSpPr>
        <p:sp>
          <p:nvSpPr>
            <p:cNvPr id="181" name="Google Shape;181;p28"/>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Merchants</a:t>
              </a:r>
              <a:endParaRPr sz="1000">
                <a:latin typeface="Inter"/>
                <a:ea typeface="Inter"/>
                <a:cs typeface="Inter"/>
                <a:sym typeface="Inter"/>
              </a:endParaRPr>
            </a:p>
          </p:txBody>
        </p:sp>
        <p:pic>
          <p:nvPicPr>
            <p:cNvPr id="182" name="Google Shape;182;p28"/>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183" name="Google Shape;183;p28"/>
          <p:cNvGrpSpPr/>
          <p:nvPr/>
        </p:nvGrpSpPr>
        <p:grpSpPr>
          <a:xfrm>
            <a:off x="4653350" y="3860525"/>
            <a:ext cx="1230900" cy="357000"/>
            <a:chOff x="2059600" y="4065200"/>
            <a:chExt cx="1230900" cy="357000"/>
          </a:xfrm>
        </p:grpSpPr>
        <p:sp>
          <p:nvSpPr>
            <p:cNvPr id="184" name="Google Shape;184;p28"/>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Merchants</a:t>
              </a:r>
              <a:endParaRPr sz="1000">
                <a:latin typeface="Inter"/>
                <a:ea typeface="Inter"/>
                <a:cs typeface="Inter"/>
                <a:sym typeface="Inter"/>
              </a:endParaRPr>
            </a:p>
          </p:txBody>
        </p:sp>
        <p:pic>
          <p:nvPicPr>
            <p:cNvPr id="185" name="Google Shape;185;p28"/>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186" name="Google Shape;186;p28"/>
          <p:cNvGrpSpPr/>
          <p:nvPr/>
        </p:nvGrpSpPr>
        <p:grpSpPr>
          <a:xfrm>
            <a:off x="3290488" y="3860525"/>
            <a:ext cx="1230900" cy="357000"/>
            <a:chOff x="2059600" y="4065200"/>
            <a:chExt cx="1230900" cy="357000"/>
          </a:xfrm>
        </p:grpSpPr>
        <p:sp>
          <p:nvSpPr>
            <p:cNvPr id="187" name="Google Shape;187;p28"/>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Customer orders</a:t>
              </a:r>
              <a:endParaRPr sz="1000">
                <a:latin typeface="Inter"/>
                <a:ea typeface="Inter"/>
                <a:cs typeface="Inter"/>
                <a:sym typeface="Inter"/>
              </a:endParaRPr>
            </a:p>
          </p:txBody>
        </p:sp>
        <p:pic>
          <p:nvPicPr>
            <p:cNvPr id="188" name="Google Shape;188;p28"/>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189" name="Google Shape;189;p28"/>
          <p:cNvGrpSpPr/>
          <p:nvPr/>
        </p:nvGrpSpPr>
        <p:grpSpPr>
          <a:xfrm>
            <a:off x="7379075" y="3860525"/>
            <a:ext cx="1230900" cy="357000"/>
            <a:chOff x="2059600" y="4065200"/>
            <a:chExt cx="1230900" cy="357000"/>
          </a:xfrm>
        </p:grpSpPr>
        <p:sp>
          <p:nvSpPr>
            <p:cNvPr id="190" name="Google Shape;190;p28"/>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t" bIns="91425" lIns="432000" spcFirstLastPara="1" rIns="0" wrap="square" tIns="54000">
              <a:noAutofit/>
            </a:bodyPr>
            <a:lstStyle/>
            <a:p>
              <a:pPr indent="0" lvl="0" marL="0" rtl="0" algn="l">
                <a:spcBef>
                  <a:spcPts val="0"/>
                </a:spcBef>
                <a:spcAft>
                  <a:spcPts val="0"/>
                </a:spcAft>
                <a:buNone/>
              </a:pPr>
              <a:r>
                <a:rPr lang="en-GB" sz="1000">
                  <a:latin typeface="Inter"/>
                  <a:ea typeface="Inter"/>
                  <a:cs typeface="Inter"/>
                  <a:sym typeface="Inter"/>
                </a:rPr>
                <a:t>Price/Margin </a:t>
              </a:r>
              <a:r>
                <a:rPr i="1" lang="en-GB" sz="1000">
                  <a:latin typeface="Inter"/>
                  <a:ea typeface="Inter"/>
                  <a:cs typeface="Inter"/>
                  <a:sym typeface="Inter"/>
                </a:rPr>
                <a:t>(commission)</a:t>
              </a:r>
              <a:endParaRPr i="1" sz="1000">
                <a:latin typeface="Inter"/>
                <a:ea typeface="Inter"/>
                <a:cs typeface="Inter"/>
                <a:sym typeface="Inter"/>
              </a:endParaRPr>
            </a:p>
          </p:txBody>
        </p:sp>
        <p:pic>
          <p:nvPicPr>
            <p:cNvPr id="191" name="Google Shape;191;p28"/>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192" name="Google Shape;192;p28"/>
          <p:cNvGrpSpPr/>
          <p:nvPr/>
        </p:nvGrpSpPr>
        <p:grpSpPr>
          <a:xfrm>
            <a:off x="6016213" y="3860525"/>
            <a:ext cx="1230900" cy="357000"/>
            <a:chOff x="2059600" y="4065200"/>
            <a:chExt cx="1230900" cy="357000"/>
          </a:xfrm>
        </p:grpSpPr>
        <p:sp>
          <p:nvSpPr>
            <p:cNvPr id="193" name="Google Shape;193;p28"/>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Customers orders</a:t>
              </a:r>
              <a:endParaRPr sz="1000">
                <a:latin typeface="Inter"/>
                <a:ea typeface="Inter"/>
                <a:cs typeface="Inter"/>
                <a:sym typeface="Inter"/>
              </a:endParaRPr>
            </a:p>
          </p:txBody>
        </p:sp>
        <p:pic>
          <p:nvPicPr>
            <p:cNvPr id="194" name="Google Shape;194;p28"/>
            <p:cNvPicPr preferRelativeResize="0"/>
            <p:nvPr/>
          </p:nvPicPr>
          <p:blipFill>
            <a:blip r:embed="rId6">
              <a:alphaModFix/>
            </a:blip>
            <a:stretch>
              <a:fillRect/>
            </a:stretch>
          </p:blipFill>
          <p:spPr>
            <a:xfrm>
              <a:off x="2201900" y="4147537"/>
              <a:ext cx="192325" cy="192325"/>
            </a:xfrm>
            <a:prstGeom prst="rect">
              <a:avLst/>
            </a:prstGeom>
            <a:noFill/>
            <a:ln>
              <a:noFill/>
            </a:ln>
          </p:spPr>
        </p:pic>
      </p:grpSp>
      <p:sp>
        <p:nvSpPr>
          <p:cNvPr id="195" name="Google Shape;195;p28"/>
          <p:cNvSpPr/>
          <p:nvPr/>
        </p:nvSpPr>
        <p:spPr>
          <a:xfrm>
            <a:off x="1927625" y="2258575"/>
            <a:ext cx="3956700" cy="221700"/>
          </a:xfrm>
          <a:prstGeom prst="rect">
            <a:avLst/>
          </a:prstGeom>
          <a:solidFill>
            <a:srgbClr val="EAD1DC"/>
          </a:solidFill>
          <a:ln cap="flat" cmpd="sng" w="9525">
            <a:solidFill>
              <a:srgbClr val="FFFFFF"/>
            </a:solidFill>
            <a:prstDash val="solid"/>
            <a:round/>
            <a:headEnd len="sm" w="sm" type="none"/>
            <a:tailEnd len="sm" w="sm" type="none"/>
          </a:ln>
          <a:effectLst>
            <a:outerShdw blurRad="57150" rotWithShape="0" algn="bl" dir="5400000" dist="19050">
              <a:srgbClr val="D9D2E9">
                <a:alpha val="26000"/>
              </a:srgbClr>
            </a:outerShdw>
          </a:effectLst>
        </p:spPr>
        <p:txBody>
          <a:bodyPr anchorCtr="0" anchor="ctr"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Availability</a:t>
            </a:r>
            <a:endParaRPr sz="1200">
              <a:latin typeface="Inter"/>
              <a:ea typeface="Inter"/>
              <a:cs typeface="Inter"/>
              <a:sym typeface="Inter"/>
            </a:endParaRPr>
          </a:p>
        </p:txBody>
      </p:sp>
      <p:sp>
        <p:nvSpPr>
          <p:cNvPr id="196" name="Google Shape;196;p28"/>
          <p:cNvSpPr/>
          <p:nvPr/>
        </p:nvSpPr>
        <p:spPr>
          <a:xfrm>
            <a:off x="5993738" y="2258575"/>
            <a:ext cx="1230900" cy="221700"/>
          </a:xfrm>
          <a:prstGeom prst="rect">
            <a:avLst/>
          </a:prstGeom>
          <a:solidFill>
            <a:srgbClr val="EAD1DC"/>
          </a:solidFill>
          <a:ln cap="flat" cmpd="sng" w="9525">
            <a:solidFill>
              <a:srgbClr val="FFFFFF"/>
            </a:solidFill>
            <a:prstDash val="solid"/>
            <a:round/>
            <a:headEnd len="sm" w="sm" type="none"/>
            <a:tailEnd len="sm" w="sm" type="none"/>
          </a:ln>
          <a:effectLst>
            <a:outerShdw blurRad="57150" rotWithShape="0" algn="bl" dir="5400000" dist="19050">
              <a:srgbClr val="D9D2E9">
                <a:alpha val="26000"/>
              </a:srgbClr>
            </a:outerShdw>
          </a:effectLst>
        </p:spPr>
        <p:txBody>
          <a:bodyPr anchorCtr="0" anchor="ctr"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Quality</a:t>
            </a:r>
            <a:endParaRPr sz="1200">
              <a:latin typeface="Inter"/>
              <a:ea typeface="Inter"/>
              <a:cs typeface="Inter"/>
              <a:sym typeface="Inter"/>
            </a:endParaRPr>
          </a:p>
        </p:txBody>
      </p:sp>
      <p:sp>
        <p:nvSpPr>
          <p:cNvPr id="197" name="Google Shape;197;p28"/>
          <p:cNvSpPr/>
          <p:nvPr/>
        </p:nvSpPr>
        <p:spPr>
          <a:xfrm>
            <a:off x="7334050" y="2258575"/>
            <a:ext cx="1320900" cy="221700"/>
          </a:xfrm>
          <a:prstGeom prst="rect">
            <a:avLst/>
          </a:prstGeom>
          <a:solidFill>
            <a:srgbClr val="EAD1DC"/>
          </a:solidFill>
          <a:ln cap="flat" cmpd="sng" w="9525">
            <a:solidFill>
              <a:srgbClr val="FFFFFF"/>
            </a:solidFill>
            <a:prstDash val="solid"/>
            <a:round/>
            <a:headEnd len="sm" w="sm" type="none"/>
            <a:tailEnd len="sm" w="sm" type="none"/>
          </a:ln>
          <a:effectLst>
            <a:outerShdw blurRad="57150" rotWithShape="0" algn="bl" dir="5400000" dist="19050">
              <a:srgbClr val="D9D2E9">
                <a:alpha val="26000"/>
              </a:srgbClr>
            </a:outerShdw>
          </a:effectLst>
        </p:spPr>
        <p:txBody>
          <a:bodyPr anchorCtr="0" anchor="ctr"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Price</a:t>
            </a:r>
            <a:endParaRPr sz="1200">
              <a:latin typeface="Inter"/>
              <a:ea typeface="Inter"/>
              <a:cs typeface="Inter"/>
              <a:sym typeface="Inter"/>
            </a:endParaRPr>
          </a:p>
        </p:txBody>
      </p:sp>
      <p:pic>
        <p:nvPicPr>
          <p:cNvPr id="198" name="Google Shape;198;p28"/>
          <p:cNvPicPr preferRelativeResize="0"/>
          <p:nvPr/>
        </p:nvPicPr>
        <p:blipFill>
          <a:blip r:embed="rId7">
            <a:alphaModFix/>
          </a:blip>
          <a:stretch>
            <a:fillRect/>
          </a:stretch>
        </p:blipFill>
        <p:spPr>
          <a:xfrm>
            <a:off x="2364575" y="2540625"/>
            <a:ext cx="357000" cy="357000"/>
          </a:xfrm>
          <a:prstGeom prst="rect">
            <a:avLst/>
          </a:prstGeom>
          <a:noFill/>
          <a:ln>
            <a:noFill/>
          </a:ln>
        </p:spPr>
      </p:pic>
      <p:pic>
        <p:nvPicPr>
          <p:cNvPr id="199" name="Google Shape;199;p28"/>
          <p:cNvPicPr preferRelativeResize="0"/>
          <p:nvPr/>
        </p:nvPicPr>
        <p:blipFill>
          <a:blip r:embed="rId8">
            <a:alphaModFix/>
          </a:blip>
          <a:stretch>
            <a:fillRect/>
          </a:stretch>
        </p:blipFill>
        <p:spPr>
          <a:xfrm>
            <a:off x="5090313" y="2540625"/>
            <a:ext cx="357000" cy="357000"/>
          </a:xfrm>
          <a:prstGeom prst="rect">
            <a:avLst/>
          </a:prstGeom>
          <a:noFill/>
          <a:ln>
            <a:noFill/>
          </a:ln>
        </p:spPr>
      </p:pic>
      <p:pic>
        <p:nvPicPr>
          <p:cNvPr id="200" name="Google Shape;200;p28"/>
          <p:cNvPicPr preferRelativeResize="0"/>
          <p:nvPr/>
        </p:nvPicPr>
        <p:blipFill>
          <a:blip r:embed="rId9">
            <a:alphaModFix/>
          </a:blip>
          <a:stretch>
            <a:fillRect/>
          </a:stretch>
        </p:blipFill>
        <p:spPr>
          <a:xfrm>
            <a:off x="3727450" y="2540625"/>
            <a:ext cx="356975" cy="356975"/>
          </a:xfrm>
          <a:prstGeom prst="rect">
            <a:avLst/>
          </a:prstGeom>
          <a:noFill/>
          <a:ln>
            <a:noFill/>
          </a:ln>
        </p:spPr>
      </p:pic>
      <p:pic>
        <p:nvPicPr>
          <p:cNvPr id="201" name="Google Shape;201;p28"/>
          <p:cNvPicPr preferRelativeResize="0"/>
          <p:nvPr/>
        </p:nvPicPr>
        <p:blipFill>
          <a:blip r:embed="rId10">
            <a:alphaModFix/>
          </a:blip>
          <a:stretch>
            <a:fillRect/>
          </a:stretch>
        </p:blipFill>
        <p:spPr>
          <a:xfrm>
            <a:off x="6430650" y="2540625"/>
            <a:ext cx="357000" cy="357000"/>
          </a:xfrm>
          <a:prstGeom prst="rect">
            <a:avLst/>
          </a:prstGeom>
          <a:noFill/>
          <a:ln>
            <a:noFill/>
          </a:ln>
        </p:spPr>
      </p:pic>
      <p:pic>
        <p:nvPicPr>
          <p:cNvPr id="202" name="Google Shape;202;p28"/>
          <p:cNvPicPr preferRelativeResize="0"/>
          <p:nvPr/>
        </p:nvPicPr>
        <p:blipFill>
          <a:blip r:embed="rId11">
            <a:alphaModFix/>
          </a:blip>
          <a:stretch>
            <a:fillRect/>
          </a:stretch>
        </p:blipFill>
        <p:spPr>
          <a:xfrm>
            <a:off x="7816041" y="2540617"/>
            <a:ext cx="357000" cy="35700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7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7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9"/>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t>Lecture reminder: objectives for the s</a:t>
            </a:r>
            <a:r>
              <a:rPr lang="en-GB" sz="2300"/>
              <a:t>ourcing team</a:t>
            </a:r>
            <a:endParaRPr sz="2300"/>
          </a:p>
        </p:txBody>
      </p:sp>
      <p:sp>
        <p:nvSpPr>
          <p:cNvPr id="208" name="Google Shape;208;p29"/>
          <p:cNvSpPr/>
          <p:nvPr/>
        </p:nvSpPr>
        <p:spPr>
          <a:xfrm>
            <a:off x="336875" y="847400"/>
            <a:ext cx="8273100" cy="600000"/>
          </a:xfrm>
          <a:prstGeom prst="roundRect">
            <a:avLst>
              <a:gd fmla="val 16667" name="adj"/>
            </a:avLst>
          </a:prstGeom>
          <a:no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dk1"/>
                </a:solidFill>
              </a:rPr>
              <a:t>			</a:t>
            </a:r>
            <a:r>
              <a:rPr lang="en-GB" sz="1100">
                <a:solidFill>
                  <a:schemeClr val="dk1"/>
                </a:solidFill>
                <a:latin typeface="Inter"/>
                <a:ea typeface="Inter"/>
                <a:cs typeface="Inter"/>
                <a:sym typeface="Inter"/>
              </a:rPr>
              <a:t>Identify the right raw materials and reliable suppliers offering both quality and competitive</a:t>
            </a:r>
            <a:endParaRPr sz="1100">
              <a:solidFill>
                <a:schemeClr val="dk1"/>
              </a:solidFill>
              <a:latin typeface="Inter"/>
              <a:ea typeface="Inter"/>
              <a:cs typeface="Inter"/>
              <a:sym typeface="Inter"/>
            </a:endParaRPr>
          </a:p>
          <a:p>
            <a:pPr indent="457200" lvl="0" marL="914400" rtl="0" algn="l">
              <a:spcBef>
                <a:spcPts val="0"/>
              </a:spcBef>
              <a:spcAft>
                <a:spcPts val="0"/>
              </a:spcAft>
              <a:buNone/>
            </a:pPr>
            <a:r>
              <a:rPr lang="en-GB" sz="1100">
                <a:solidFill>
                  <a:schemeClr val="dk1"/>
                </a:solidFill>
                <a:latin typeface="Inter"/>
                <a:ea typeface="Inter"/>
                <a:cs typeface="Inter"/>
                <a:sym typeface="Inter"/>
              </a:rPr>
              <a:t>purchase prices. </a:t>
            </a:r>
            <a:endParaRPr sz="1100">
              <a:solidFill>
                <a:schemeClr val="dk1"/>
              </a:solidFill>
              <a:latin typeface="Inter"/>
              <a:ea typeface="Inter"/>
              <a:cs typeface="Inter"/>
              <a:sym typeface="Inter"/>
            </a:endParaRPr>
          </a:p>
          <a:p>
            <a:pPr indent="457200" lvl="0" marL="914400" rtl="0" algn="l">
              <a:spcBef>
                <a:spcPts val="0"/>
              </a:spcBef>
              <a:spcAft>
                <a:spcPts val="0"/>
              </a:spcAft>
              <a:buNone/>
            </a:pPr>
            <a:r>
              <a:rPr lang="en-GB" sz="1100">
                <a:solidFill>
                  <a:schemeClr val="dk1"/>
                </a:solidFill>
                <a:latin typeface="Inter"/>
                <a:ea typeface="Inter"/>
                <a:cs typeface="Inter"/>
                <a:sym typeface="Inter"/>
              </a:rPr>
              <a:t>Ensure high availability without stock shortages or emergency purchases.</a:t>
            </a:r>
            <a:endParaRPr sz="1100">
              <a:solidFill>
                <a:schemeClr val="dk1"/>
              </a:solidFill>
              <a:latin typeface="Inter"/>
              <a:ea typeface="Inter"/>
              <a:cs typeface="Inter"/>
              <a:sym typeface="Inter"/>
            </a:endParaRPr>
          </a:p>
        </p:txBody>
      </p:sp>
      <p:sp>
        <p:nvSpPr>
          <p:cNvPr id="209" name="Google Shape;209;p29"/>
          <p:cNvSpPr/>
          <p:nvPr/>
        </p:nvSpPr>
        <p:spPr>
          <a:xfrm>
            <a:off x="336875" y="847388"/>
            <a:ext cx="1320900" cy="600000"/>
          </a:xfrm>
          <a:prstGeom prst="roundRect">
            <a:avLst>
              <a:gd fmla="val 16667" name="adj"/>
            </a:avLst>
          </a:prstGeom>
          <a:solidFill>
            <a:srgbClr val="4D04C4"/>
          </a:solid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a:solidFill>
                  <a:srgbClr val="F8F9FA"/>
                </a:solidFill>
                <a:latin typeface="Inter"/>
                <a:ea typeface="Inter"/>
                <a:cs typeface="Inter"/>
                <a:sym typeface="Inter"/>
              </a:rPr>
              <a:t>Mission</a:t>
            </a:r>
            <a:endParaRPr>
              <a:solidFill>
                <a:srgbClr val="F8F9FA"/>
              </a:solidFill>
              <a:latin typeface="Inter"/>
              <a:ea typeface="Inter"/>
              <a:cs typeface="Inter"/>
              <a:sym typeface="Inter"/>
            </a:endParaRPr>
          </a:p>
        </p:txBody>
      </p:sp>
      <p:pic>
        <p:nvPicPr>
          <p:cNvPr id="210" name="Google Shape;210;p29"/>
          <p:cNvPicPr preferRelativeResize="0"/>
          <p:nvPr/>
        </p:nvPicPr>
        <p:blipFill>
          <a:blip r:embed="rId3">
            <a:alphaModFix/>
          </a:blip>
          <a:stretch>
            <a:fillRect/>
          </a:stretch>
        </p:blipFill>
        <p:spPr>
          <a:xfrm>
            <a:off x="411075" y="993276"/>
            <a:ext cx="308250" cy="308225"/>
          </a:xfrm>
          <a:prstGeom prst="rect">
            <a:avLst/>
          </a:prstGeom>
          <a:noFill/>
          <a:ln>
            <a:noFill/>
          </a:ln>
        </p:spPr>
      </p:pic>
      <p:sp>
        <p:nvSpPr>
          <p:cNvPr id="211" name="Google Shape;211;p29"/>
          <p:cNvSpPr/>
          <p:nvPr/>
        </p:nvSpPr>
        <p:spPr>
          <a:xfrm>
            <a:off x="336875" y="1549472"/>
            <a:ext cx="8273100" cy="600000"/>
          </a:xfrm>
          <a:prstGeom prst="roundRect">
            <a:avLst>
              <a:gd fmla="val 16667" name="adj"/>
            </a:avLst>
          </a:prstGeom>
          <a:no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1349999" rtl="0" algn="l">
              <a:spcBef>
                <a:spcPts val="0"/>
              </a:spcBef>
              <a:spcAft>
                <a:spcPts val="0"/>
              </a:spcAft>
              <a:buNone/>
            </a:pPr>
            <a:r>
              <a:rPr lang="en-GB" sz="1100">
                <a:solidFill>
                  <a:schemeClr val="dk1"/>
                </a:solidFill>
                <a:latin typeface="Inter"/>
                <a:ea typeface="Inter"/>
                <a:cs typeface="Inter"/>
                <a:sym typeface="Inter"/>
              </a:rPr>
              <a:t>Manage inventory &amp; forecasts: order goods, track supplier delivery, track inventory and overstock</a:t>
            </a:r>
            <a:endParaRPr sz="1100">
              <a:solidFill>
                <a:schemeClr val="dk1"/>
              </a:solidFill>
              <a:latin typeface="Inter"/>
              <a:ea typeface="Inter"/>
              <a:cs typeface="Inter"/>
              <a:sym typeface="Inter"/>
            </a:endParaRPr>
          </a:p>
          <a:p>
            <a:pPr indent="0" lvl="0" marL="1349999" rtl="0" algn="l">
              <a:spcBef>
                <a:spcPts val="0"/>
              </a:spcBef>
              <a:spcAft>
                <a:spcPts val="0"/>
              </a:spcAft>
              <a:buNone/>
            </a:pPr>
            <a:r>
              <a:rPr lang="en-GB" sz="1100">
                <a:solidFill>
                  <a:schemeClr val="dk1"/>
                </a:solidFill>
                <a:latin typeface="Inter"/>
                <a:ea typeface="Inter"/>
                <a:cs typeface="Inter"/>
                <a:sym typeface="Inter"/>
              </a:rPr>
              <a:t>Identify the best products to answer production needs</a:t>
            </a:r>
            <a:endParaRPr sz="1100">
              <a:solidFill>
                <a:schemeClr val="dk1"/>
              </a:solidFill>
              <a:latin typeface="Inter"/>
              <a:ea typeface="Inter"/>
              <a:cs typeface="Inter"/>
              <a:sym typeface="Inter"/>
            </a:endParaRPr>
          </a:p>
          <a:p>
            <a:pPr indent="0" lvl="0" marL="1349999" rtl="0" algn="l">
              <a:spcBef>
                <a:spcPts val="0"/>
              </a:spcBef>
              <a:spcAft>
                <a:spcPts val="0"/>
              </a:spcAft>
              <a:buNone/>
            </a:pPr>
            <a:r>
              <a:rPr lang="en-GB" sz="1100">
                <a:solidFill>
                  <a:schemeClr val="dk1"/>
                </a:solidFill>
                <a:latin typeface="Inter"/>
                <a:ea typeface="Inter"/>
                <a:cs typeface="Inter"/>
                <a:sym typeface="Inter"/>
              </a:rPr>
              <a:t>Identify the best suppliers</a:t>
            </a:r>
            <a:endParaRPr i="1" sz="1100">
              <a:solidFill>
                <a:schemeClr val="dk1"/>
              </a:solidFill>
              <a:latin typeface="Inter"/>
              <a:ea typeface="Inter"/>
              <a:cs typeface="Inter"/>
              <a:sym typeface="Inter"/>
            </a:endParaRPr>
          </a:p>
        </p:txBody>
      </p:sp>
      <p:sp>
        <p:nvSpPr>
          <p:cNvPr id="212" name="Google Shape;212;p29"/>
          <p:cNvSpPr/>
          <p:nvPr/>
        </p:nvSpPr>
        <p:spPr>
          <a:xfrm>
            <a:off x="336875" y="1549472"/>
            <a:ext cx="1320900" cy="600000"/>
          </a:xfrm>
          <a:prstGeom prst="roundRect">
            <a:avLst>
              <a:gd fmla="val 16667" name="adj"/>
            </a:avLst>
          </a:prstGeom>
          <a:solidFill>
            <a:srgbClr val="4D04C4"/>
          </a:solidFill>
          <a:ln cap="flat" cmpd="sng" w="19050">
            <a:solidFill>
              <a:srgbClr val="4D04C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F8F9FA"/>
                </a:solidFill>
                <a:latin typeface="Inter"/>
                <a:ea typeface="Inter"/>
                <a:cs typeface="Inter"/>
                <a:sym typeface="Inter"/>
              </a:rPr>
              <a:t>Data use</a:t>
            </a:r>
            <a:endParaRPr sz="1300">
              <a:solidFill>
                <a:srgbClr val="F8F9FA"/>
              </a:solidFill>
              <a:latin typeface="Inter"/>
              <a:ea typeface="Inter"/>
              <a:cs typeface="Inter"/>
              <a:sym typeface="Inter"/>
            </a:endParaRPr>
          </a:p>
        </p:txBody>
      </p:sp>
      <p:sp>
        <p:nvSpPr>
          <p:cNvPr id="213" name="Google Shape;213;p29"/>
          <p:cNvSpPr/>
          <p:nvPr/>
        </p:nvSpPr>
        <p:spPr>
          <a:xfrm>
            <a:off x="336875" y="2251549"/>
            <a:ext cx="1320900" cy="1418400"/>
          </a:xfrm>
          <a:prstGeom prst="roundRect">
            <a:avLst>
              <a:gd fmla="val 8152" name="adj"/>
            </a:avLst>
          </a:prstGeom>
          <a:solidFill>
            <a:srgbClr val="8E7CC3"/>
          </a:solidFill>
          <a:ln cap="flat" cmpd="sng" w="19050">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F8F9FA"/>
                </a:solidFill>
                <a:latin typeface="Inter"/>
                <a:ea typeface="Inter"/>
                <a:cs typeface="Inter"/>
                <a:sym typeface="Inter"/>
              </a:rPr>
              <a:t>How to measure:</a:t>
            </a:r>
            <a:endParaRPr sz="1300">
              <a:solidFill>
                <a:srgbClr val="F8F9FA"/>
              </a:solidFill>
              <a:latin typeface="Inter"/>
              <a:ea typeface="Inter"/>
              <a:cs typeface="Inter"/>
              <a:sym typeface="Inter"/>
            </a:endParaRPr>
          </a:p>
          <a:p>
            <a:pPr indent="0" lvl="0" marL="0" rtl="0" algn="r">
              <a:spcBef>
                <a:spcPts val="0"/>
              </a:spcBef>
              <a:spcAft>
                <a:spcPts val="0"/>
              </a:spcAft>
              <a:buNone/>
            </a:pPr>
            <a:r>
              <a:rPr lang="en-GB" sz="1300">
                <a:solidFill>
                  <a:srgbClr val="F8F9FA"/>
                </a:solidFill>
                <a:latin typeface="Inter"/>
                <a:ea typeface="Inter"/>
                <a:cs typeface="Inter"/>
                <a:sym typeface="Inter"/>
              </a:rPr>
              <a:t>KPIs</a:t>
            </a:r>
            <a:endParaRPr sz="1300">
              <a:solidFill>
                <a:srgbClr val="F8F9FA"/>
              </a:solidFill>
              <a:latin typeface="Inter"/>
              <a:ea typeface="Inter"/>
              <a:cs typeface="Inter"/>
              <a:sym typeface="Inter"/>
            </a:endParaRPr>
          </a:p>
        </p:txBody>
      </p:sp>
      <p:sp>
        <p:nvSpPr>
          <p:cNvPr id="214" name="Google Shape;214;p29"/>
          <p:cNvSpPr/>
          <p:nvPr/>
        </p:nvSpPr>
        <p:spPr>
          <a:xfrm>
            <a:off x="336875" y="3860625"/>
            <a:ext cx="1320900" cy="600000"/>
          </a:xfrm>
          <a:prstGeom prst="roundRect">
            <a:avLst>
              <a:gd fmla="val 16667" name="adj"/>
            </a:avLst>
          </a:prstGeom>
          <a:solidFill>
            <a:srgbClr val="D9D2E9"/>
          </a:solidFill>
          <a:ln cap="flat" cmpd="sng" w="19050">
            <a:solidFill>
              <a:srgbClr val="D9D2E9"/>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300">
                <a:solidFill>
                  <a:srgbClr val="666666"/>
                </a:solidFill>
                <a:latin typeface="Inter"/>
                <a:ea typeface="Inter"/>
                <a:cs typeface="Inter"/>
                <a:sym typeface="Inter"/>
              </a:rPr>
              <a:t>Examples of sources</a:t>
            </a:r>
            <a:endParaRPr sz="1300">
              <a:solidFill>
                <a:srgbClr val="666666"/>
              </a:solidFill>
              <a:latin typeface="Inter"/>
              <a:ea typeface="Inter"/>
              <a:cs typeface="Inter"/>
              <a:sym typeface="Inter"/>
            </a:endParaRPr>
          </a:p>
        </p:txBody>
      </p:sp>
      <p:cxnSp>
        <p:nvCxnSpPr>
          <p:cNvPr id="215" name="Google Shape;215;p29"/>
          <p:cNvCxnSpPr/>
          <p:nvPr/>
        </p:nvCxnSpPr>
        <p:spPr>
          <a:xfrm>
            <a:off x="400800" y="3758541"/>
            <a:ext cx="8159100" cy="0"/>
          </a:xfrm>
          <a:prstGeom prst="straightConnector1">
            <a:avLst/>
          </a:prstGeom>
          <a:noFill/>
          <a:ln cap="flat" cmpd="sng" w="9525">
            <a:solidFill>
              <a:schemeClr val="dk2"/>
            </a:solidFill>
            <a:prstDash val="dash"/>
            <a:round/>
            <a:headEnd len="med" w="med" type="none"/>
            <a:tailEnd len="med" w="med" type="none"/>
          </a:ln>
        </p:spPr>
      </p:cxnSp>
      <p:pic>
        <p:nvPicPr>
          <p:cNvPr id="216" name="Google Shape;216;p29"/>
          <p:cNvPicPr preferRelativeResize="0"/>
          <p:nvPr/>
        </p:nvPicPr>
        <p:blipFill>
          <a:blip r:embed="rId4">
            <a:alphaModFix/>
          </a:blip>
          <a:stretch>
            <a:fillRect/>
          </a:stretch>
        </p:blipFill>
        <p:spPr>
          <a:xfrm>
            <a:off x="391988" y="1680504"/>
            <a:ext cx="308250" cy="308273"/>
          </a:xfrm>
          <a:prstGeom prst="rect">
            <a:avLst/>
          </a:prstGeom>
          <a:noFill/>
          <a:ln>
            <a:noFill/>
          </a:ln>
        </p:spPr>
      </p:pic>
      <p:pic>
        <p:nvPicPr>
          <p:cNvPr id="217" name="Google Shape;217;p29"/>
          <p:cNvPicPr preferRelativeResize="0"/>
          <p:nvPr/>
        </p:nvPicPr>
        <p:blipFill>
          <a:blip r:embed="rId5">
            <a:alphaModFix/>
          </a:blip>
          <a:stretch>
            <a:fillRect/>
          </a:stretch>
        </p:blipFill>
        <p:spPr>
          <a:xfrm>
            <a:off x="468325" y="2610446"/>
            <a:ext cx="308250" cy="258609"/>
          </a:xfrm>
          <a:prstGeom prst="rect">
            <a:avLst/>
          </a:prstGeom>
          <a:noFill/>
          <a:ln>
            <a:noFill/>
          </a:ln>
        </p:spPr>
      </p:pic>
      <p:sp>
        <p:nvSpPr>
          <p:cNvPr id="218" name="Google Shape;218;p29"/>
          <p:cNvSpPr/>
          <p:nvPr/>
        </p:nvSpPr>
        <p:spPr>
          <a:xfrm>
            <a:off x="1927625"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rtl="0" algn="ctr">
              <a:spcBef>
                <a:spcPts val="0"/>
              </a:spcBef>
              <a:spcAft>
                <a:spcPts val="0"/>
              </a:spcAft>
              <a:buNone/>
            </a:pPr>
            <a:r>
              <a:rPr lang="en-GB" sz="1200">
                <a:solidFill>
                  <a:schemeClr val="dk1"/>
                </a:solidFill>
                <a:latin typeface="Inter"/>
                <a:ea typeface="Inter"/>
                <a:cs typeface="Inter"/>
                <a:sym typeface="Inter"/>
              </a:rPr>
              <a:t>Number of suppliers</a:t>
            </a:r>
            <a:endParaRPr sz="1200">
              <a:latin typeface="Inter"/>
              <a:ea typeface="Inter"/>
              <a:cs typeface="Inter"/>
              <a:sym typeface="Inter"/>
            </a:endParaRPr>
          </a:p>
        </p:txBody>
      </p:sp>
      <p:sp>
        <p:nvSpPr>
          <p:cNvPr id="219" name="Google Shape;219;p29"/>
          <p:cNvSpPr/>
          <p:nvPr/>
        </p:nvSpPr>
        <p:spPr>
          <a:xfrm>
            <a:off x="3290488"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Purchase time</a:t>
            </a:r>
            <a:endParaRPr sz="1200">
              <a:latin typeface="Inter"/>
              <a:ea typeface="Inter"/>
              <a:cs typeface="Inter"/>
              <a:sym typeface="Inter"/>
            </a:endParaRPr>
          </a:p>
        </p:txBody>
      </p:sp>
      <p:sp>
        <p:nvSpPr>
          <p:cNvPr id="220" name="Google Shape;220;p29"/>
          <p:cNvSpPr/>
          <p:nvPr/>
        </p:nvSpPr>
        <p:spPr>
          <a:xfrm>
            <a:off x="4653350"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0800" spcFirstLastPara="1" rIns="10800" wrap="square" tIns="91425">
            <a:noAutofit/>
          </a:bodyPr>
          <a:lstStyle/>
          <a:p>
            <a:pPr indent="0" lvl="0" marL="0" rtl="0" algn="ctr">
              <a:spcBef>
                <a:spcPts val="0"/>
              </a:spcBef>
              <a:spcAft>
                <a:spcPts val="0"/>
              </a:spcAft>
              <a:buNone/>
            </a:pPr>
            <a:r>
              <a:rPr lang="en-GB" sz="1200">
                <a:solidFill>
                  <a:schemeClr val="dk1"/>
                </a:solidFill>
                <a:latin typeface="Inter"/>
                <a:ea typeface="Inter"/>
                <a:cs typeface="Inter"/>
                <a:sym typeface="Inter"/>
              </a:rPr>
              <a:t>Shortage rate, Emergency purchases</a:t>
            </a:r>
            <a:endParaRPr sz="1200">
              <a:latin typeface="Inter"/>
              <a:ea typeface="Inter"/>
              <a:cs typeface="Inter"/>
              <a:sym typeface="Inter"/>
            </a:endParaRPr>
          </a:p>
        </p:txBody>
      </p:sp>
      <p:sp>
        <p:nvSpPr>
          <p:cNvPr id="221" name="Google Shape;221;p29"/>
          <p:cNvSpPr/>
          <p:nvPr/>
        </p:nvSpPr>
        <p:spPr>
          <a:xfrm>
            <a:off x="6016213" y="2891575"/>
            <a:ext cx="123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Compliance rate, </a:t>
            </a:r>
            <a:endParaRPr sz="1200">
              <a:latin typeface="Inter"/>
              <a:ea typeface="Inter"/>
              <a:cs typeface="Inter"/>
              <a:sym typeface="Inter"/>
            </a:endParaRPr>
          </a:p>
          <a:p>
            <a:pPr indent="0" lvl="0" marL="0" marR="0" rtl="0" algn="ctr">
              <a:lnSpc>
                <a:spcPct val="100000"/>
              </a:lnSpc>
              <a:spcBef>
                <a:spcPts val="0"/>
              </a:spcBef>
              <a:spcAft>
                <a:spcPts val="0"/>
              </a:spcAft>
              <a:buNone/>
            </a:pPr>
            <a:r>
              <a:rPr lang="en-GB" sz="1200">
                <a:latin typeface="Inter"/>
                <a:ea typeface="Inter"/>
                <a:cs typeface="Inter"/>
                <a:sym typeface="Inter"/>
              </a:rPr>
              <a:t>Defect rate</a:t>
            </a:r>
            <a:endParaRPr sz="1200">
              <a:latin typeface="Inter"/>
              <a:ea typeface="Inter"/>
              <a:cs typeface="Inter"/>
              <a:sym typeface="Inter"/>
            </a:endParaRPr>
          </a:p>
        </p:txBody>
      </p:sp>
      <p:sp>
        <p:nvSpPr>
          <p:cNvPr id="222" name="Google Shape;222;p29"/>
          <p:cNvSpPr/>
          <p:nvPr/>
        </p:nvSpPr>
        <p:spPr>
          <a:xfrm>
            <a:off x="7334050" y="2891575"/>
            <a:ext cx="1320900" cy="688800"/>
          </a:xfrm>
          <a:prstGeom prst="rect">
            <a:avLst/>
          </a:prstGeom>
          <a:solidFill>
            <a:srgbClr val="FFFFFF"/>
          </a:solidFill>
          <a:ln cap="flat" cmpd="sng" w="9525">
            <a:solidFill>
              <a:srgbClr val="FFFFFF"/>
            </a:solidFill>
            <a:prstDash val="solid"/>
            <a:round/>
            <a:headEnd len="sm" w="sm" type="none"/>
            <a:tailEnd len="sm" w="sm" type="none"/>
          </a:ln>
        </p:spPr>
        <p:txBody>
          <a:bodyPr anchorCtr="0" anchor="t" bIns="91425" lIns="18000" spcFirstLastPara="1" rIns="18000" wrap="square" tIns="91425">
            <a:noAutofit/>
          </a:bodyPr>
          <a:lstStyle/>
          <a:p>
            <a:pPr indent="0" lvl="0" marL="0" marR="0" rtl="0" algn="ctr">
              <a:lnSpc>
                <a:spcPct val="100000"/>
              </a:lnSpc>
              <a:spcBef>
                <a:spcPts val="0"/>
              </a:spcBef>
              <a:spcAft>
                <a:spcPts val="0"/>
              </a:spcAft>
              <a:buNone/>
            </a:pPr>
            <a:r>
              <a:rPr lang="en-GB" sz="1200">
                <a:latin typeface="Inter"/>
                <a:ea typeface="Inter"/>
                <a:cs typeface="Inter"/>
                <a:sym typeface="Inter"/>
              </a:rPr>
              <a:t>Price competitiveness, cost-saving</a:t>
            </a:r>
            <a:endParaRPr sz="1200">
              <a:latin typeface="Inter"/>
              <a:ea typeface="Inter"/>
              <a:cs typeface="Inter"/>
              <a:sym typeface="Inter"/>
            </a:endParaRPr>
          </a:p>
        </p:txBody>
      </p:sp>
      <p:grpSp>
        <p:nvGrpSpPr>
          <p:cNvPr id="223" name="Google Shape;223;p29"/>
          <p:cNvGrpSpPr/>
          <p:nvPr/>
        </p:nvGrpSpPr>
        <p:grpSpPr>
          <a:xfrm>
            <a:off x="1927625" y="3860525"/>
            <a:ext cx="1230900" cy="357000"/>
            <a:chOff x="2059600" y="4065200"/>
            <a:chExt cx="1230900" cy="357000"/>
          </a:xfrm>
        </p:grpSpPr>
        <p:sp>
          <p:nvSpPr>
            <p:cNvPr id="224" name="Google Shape;224;p29"/>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Suppliers</a:t>
              </a:r>
              <a:endParaRPr sz="1000">
                <a:latin typeface="Inter"/>
                <a:ea typeface="Inter"/>
                <a:cs typeface="Inter"/>
                <a:sym typeface="Inter"/>
              </a:endParaRPr>
            </a:p>
          </p:txBody>
        </p:sp>
        <p:pic>
          <p:nvPicPr>
            <p:cNvPr id="225" name="Google Shape;225;p29"/>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226" name="Google Shape;226;p29"/>
          <p:cNvGrpSpPr/>
          <p:nvPr/>
        </p:nvGrpSpPr>
        <p:grpSpPr>
          <a:xfrm>
            <a:off x="4653350" y="3860525"/>
            <a:ext cx="1230900" cy="357000"/>
            <a:chOff x="2059600" y="4065200"/>
            <a:chExt cx="1230900" cy="357000"/>
          </a:xfrm>
        </p:grpSpPr>
        <p:sp>
          <p:nvSpPr>
            <p:cNvPr id="227" name="Google Shape;227;p29"/>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Customer orders</a:t>
              </a:r>
              <a:endParaRPr sz="1000">
                <a:latin typeface="Inter"/>
                <a:ea typeface="Inter"/>
                <a:cs typeface="Inter"/>
                <a:sym typeface="Inter"/>
              </a:endParaRPr>
            </a:p>
          </p:txBody>
        </p:sp>
        <p:pic>
          <p:nvPicPr>
            <p:cNvPr id="228" name="Google Shape;228;p29"/>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229" name="Google Shape;229;p29"/>
          <p:cNvGrpSpPr/>
          <p:nvPr/>
        </p:nvGrpSpPr>
        <p:grpSpPr>
          <a:xfrm>
            <a:off x="3290488" y="3860525"/>
            <a:ext cx="1230900" cy="357000"/>
            <a:chOff x="2059600" y="4065200"/>
            <a:chExt cx="1230900" cy="357000"/>
          </a:xfrm>
        </p:grpSpPr>
        <p:sp>
          <p:nvSpPr>
            <p:cNvPr id="230" name="Google Shape;230;p29"/>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Purchase orders</a:t>
              </a:r>
              <a:endParaRPr sz="1000">
                <a:latin typeface="Inter"/>
                <a:ea typeface="Inter"/>
                <a:cs typeface="Inter"/>
                <a:sym typeface="Inter"/>
              </a:endParaRPr>
            </a:p>
          </p:txBody>
        </p:sp>
        <p:pic>
          <p:nvPicPr>
            <p:cNvPr id="231" name="Google Shape;231;p29"/>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232" name="Google Shape;232;p29"/>
          <p:cNvGrpSpPr/>
          <p:nvPr/>
        </p:nvGrpSpPr>
        <p:grpSpPr>
          <a:xfrm>
            <a:off x="7379075" y="3860525"/>
            <a:ext cx="1230900" cy="357000"/>
            <a:chOff x="2059600" y="4065200"/>
            <a:chExt cx="1230900" cy="357000"/>
          </a:xfrm>
        </p:grpSpPr>
        <p:sp>
          <p:nvSpPr>
            <p:cNvPr id="233" name="Google Shape;233;p29"/>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t" bIns="91425" lIns="432000" spcFirstLastPara="1" rIns="0" wrap="square" tIns="54000">
              <a:noAutofit/>
            </a:bodyPr>
            <a:lstStyle/>
            <a:p>
              <a:pPr indent="0" lvl="0" marL="0" rtl="0" algn="l">
                <a:spcBef>
                  <a:spcPts val="0"/>
                </a:spcBef>
                <a:spcAft>
                  <a:spcPts val="0"/>
                </a:spcAft>
                <a:buNone/>
              </a:pPr>
              <a:r>
                <a:rPr lang="en-GB" sz="1000">
                  <a:solidFill>
                    <a:schemeClr val="dk1"/>
                  </a:solidFill>
                  <a:latin typeface="Inter"/>
                  <a:ea typeface="Inter"/>
                  <a:cs typeface="Inter"/>
                  <a:sym typeface="Inter"/>
                </a:rPr>
                <a:t>Price/Margin </a:t>
              </a:r>
              <a:r>
                <a:rPr i="1" lang="en-GB" sz="1000">
                  <a:solidFill>
                    <a:schemeClr val="dk1"/>
                  </a:solidFill>
                  <a:latin typeface="Inter"/>
                  <a:ea typeface="Inter"/>
                  <a:cs typeface="Inter"/>
                  <a:sym typeface="Inter"/>
                </a:rPr>
                <a:t>(competitive intelligence)</a:t>
              </a:r>
              <a:endParaRPr sz="1000">
                <a:latin typeface="Inter"/>
                <a:ea typeface="Inter"/>
                <a:cs typeface="Inter"/>
                <a:sym typeface="Inter"/>
              </a:endParaRPr>
            </a:p>
          </p:txBody>
        </p:sp>
        <p:pic>
          <p:nvPicPr>
            <p:cNvPr id="234" name="Google Shape;234;p29"/>
            <p:cNvPicPr preferRelativeResize="0"/>
            <p:nvPr/>
          </p:nvPicPr>
          <p:blipFill>
            <a:blip r:embed="rId6">
              <a:alphaModFix/>
            </a:blip>
            <a:stretch>
              <a:fillRect/>
            </a:stretch>
          </p:blipFill>
          <p:spPr>
            <a:xfrm>
              <a:off x="2201900" y="4147537"/>
              <a:ext cx="192325" cy="192325"/>
            </a:xfrm>
            <a:prstGeom prst="rect">
              <a:avLst/>
            </a:prstGeom>
            <a:noFill/>
            <a:ln>
              <a:noFill/>
            </a:ln>
          </p:spPr>
        </p:pic>
      </p:grpSp>
      <p:grpSp>
        <p:nvGrpSpPr>
          <p:cNvPr id="235" name="Google Shape;235;p29"/>
          <p:cNvGrpSpPr/>
          <p:nvPr/>
        </p:nvGrpSpPr>
        <p:grpSpPr>
          <a:xfrm>
            <a:off x="6016213" y="3860525"/>
            <a:ext cx="1230900" cy="357000"/>
            <a:chOff x="2059600" y="4065200"/>
            <a:chExt cx="1230900" cy="357000"/>
          </a:xfrm>
        </p:grpSpPr>
        <p:sp>
          <p:nvSpPr>
            <p:cNvPr id="236" name="Google Shape;236;p29"/>
            <p:cNvSpPr/>
            <p:nvPr/>
          </p:nvSpPr>
          <p:spPr>
            <a:xfrm>
              <a:off x="2059600" y="4065200"/>
              <a:ext cx="1230900" cy="357000"/>
            </a:xfrm>
            <a:prstGeom prst="rect">
              <a:avLst/>
            </a:prstGeom>
            <a:solidFill>
              <a:srgbClr val="FFFFFF"/>
            </a:solidFill>
            <a:ln cap="flat" cmpd="sng" w="9525">
              <a:solidFill>
                <a:srgbClr val="EFEFEF"/>
              </a:solidFill>
              <a:prstDash val="dot"/>
              <a:round/>
              <a:headEnd len="sm" w="sm" type="none"/>
              <a:tailEnd len="sm" w="sm" type="none"/>
            </a:ln>
          </p:spPr>
          <p:txBody>
            <a:bodyPr anchorCtr="0" anchor="ctr" bIns="91425" lIns="432000" spcFirstLastPara="1" rIns="18000" wrap="square" tIns="91425">
              <a:noAutofit/>
            </a:bodyPr>
            <a:lstStyle/>
            <a:p>
              <a:pPr indent="0" lvl="0" marL="0" rtl="0" algn="l">
                <a:spcBef>
                  <a:spcPts val="0"/>
                </a:spcBef>
                <a:spcAft>
                  <a:spcPts val="0"/>
                </a:spcAft>
                <a:buNone/>
              </a:pPr>
              <a:r>
                <a:rPr lang="en-GB" sz="1000">
                  <a:latin typeface="Inter"/>
                  <a:ea typeface="Inter"/>
                  <a:cs typeface="Inter"/>
                  <a:sym typeface="Inter"/>
                </a:rPr>
                <a:t>Inventory</a:t>
              </a:r>
              <a:endParaRPr sz="1000">
                <a:latin typeface="Inter"/>
                <a:ea typeface="Inter"/>
                <a:cs typeface="Inter"/>
                <a:sym typeface="Inter"/>
              </a:endParaRPr>
            </a:p>
          </p:txBody>
        </p:sp>
        <p:pic>
          <p:nvPicPr>
            <p:cNvPr id="237" name="Google Shape;237;p29"/>
            <p:cNvPicPr preferRelativeResize="0"/>
            <p:nvPr/>
          </p:nvPicPr>
          <p:blipFill>
            <a:blip r:embed="rId6">
              <a:alphaModFix/>
            </a:blip>
            <a:stretch>
              <a:fillRect/>
            </a:stretch>
          </p:blipFill>
          <p:spPr>
            <a:xfrm>
              <a:off x="2201900" y="4147537"/>
              <a:ext cx="192325" cy="192325"/>
            </a:xfrm>
            <a:prstGeom prst="rect">
              <a:avLst/>
            </a:prstGeom>
            <a:noFill/>
            <a:ln>
              <a:noFill/>
            </a:ln>
          </p:spPr>
        </p:pic>
      </p:grpSp>
      <p:sp>
        <p:nvSpPr>
          <p:cNvPr id="238" name="Google Shape;238;p29"/>
          <p:cNvSpPr/>
          <p:nvPr/>
        </p:nvSpPr>
        <p:spPr>
          <a:xfrm>
            <a:off x="1927625" y="2258575"/>
            <a:ext cx="3956700" cy="221700"/>
          </a:xfrm>
          <a:prstGeom prst="rect">
            <a:avLst/>
          </a:prstGeom>
          <a:solidFill>
            <a:srgbClr val="EAD1DC"/>
          </a:solidFill>
          <a:ln cap="flat" cmpd="sng" w="9525">
            <a:solidFill>
              <a:srgbClr val="FFFFFF"/>
            </a:solidFill>
            <a:prstDash val="solid"/>
            <a:round/>
            <a:headEnd len="sm" w="sm" type="none"/>
            <a:tailEnd len="sm" w="sm" type="none"/>
          </a:ln>
          <a:effectLst>
            <a:outerShdw blurRad="57150" rotWithShape="0" algn="bl" dir="5400000" dist="19050">
              <a:srgbClr val="D9D2E9">
                <a:alpha val="26000"/>
              </a:srgbClr>
            </a:outerShdw>
          </a:effectLst>
        </p:spPr>
        <p:txBody>
          <a:bodyPr anchorCtr="0" anchor="ctr"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Availability</a:t>
            </a:r>
            <a:endParaRPr sz="1200">
              <a:latin typeface="Inter"/>
              <a:ea typeface="Inter"/>
              <a:cs typeface="Inter"/>
              <a:sym typeface="Inter"/>
            </a:endParaRPr>
          </a:p>
        </p:txBody>
      </p:sp>
      <p:sp>
        <p:nvSpPr>
          <p:cNvPr id="239" name="Google Shape;239;p29"/>
          <p:cNvSpPr/>
          <p:nvPr/>
        </p:nvSpPr>
        <p:spPr>
          <a:xfrm>
            <a:off x="5993738" y="2258575"/>
            <a:ext cx="1230900" cy="221700"/>
          </a:xfrm>
          <a:prstGeom prst="rect">
            <a:avLst/>
          </a:prstGeom>
          <a:solidFill>
            <a:srgbClr val="EAD1DC"/>
          </a:solidFill>
          <a:ln cap="flat" cmpd="sng" w="9525">
            <a:solidFill>
              <a:srgbClr val="FFFFFF"/>
            </a:solidFill>
            <a:prstDash val="solid"/>
            <a:round/>
            <a:headEnd len="sm" w="sm" type="none"/>
            <a:tailEnd len="sm" w="sm" type="none"/>
          </a:ln>
          <a:effectLst>
            <a:outerShdw blurRad="57150" rotWithShape="0" algn="bl" dir="5400000" dist="19050">
              <a:srgbClr val="D9D2E9">
                <a:alpha val="26000"/>
              </a:srgbClr>
            </a:outerShdw>
          </a:effectLst>
        </p:spPr>
        <p:txBody>
          <a:bodyPr anchorCtr="0" anchor="ctr"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Quality</a:t>
            </a:r>
            <a:endParaRPr sz="1200">
              <a:latin typeface="Inter"/>
              <a:ea typeface="Inter"/>
              <a:cs typeface="Inter"/>
              <a:sym typeface="Inter"/>
            </a:endParaRPr>
          </a:p>
        </p:txBody>
      </p:sp>
      <p:sp>
        <p:nvSpPr>
          <p:cNvPr id="240" name="Google Shape;240;p29"/>
          <p:cNvSpPr/>
          <p:nvPr/>
        </p:nvSpPr>
        <p:spPr>
          <a:xfrm>
            <a:off x="7334050" y="2258575"/>
            <a:ext cx="1320900" cy="221700"/>
          </a:xfrm>
          <a:prstGeom prst="rect">
            <a:avLst/>
          </a:prstGeom>
          <a:solidFill>
            <a:srgbClr val="EAD1DC"/>
          </a:solidFill>
          <a:ln cap="flat" cmpd="sng" w="9525">
            <a:solidFill>
              <a:srgbClr val="FFFFFF"/>
            </a:solidFill>
            <a:prstDash val="solid"/>
            <a:round/>
            <a:headEnd len="sm" w="sm" type="none"/>
            <a:tailEnd len="sm" w="sm" type="none"/>
          </a:ln>
          <a:effectLst>
            <a:outerShdw blurRad="57150" rotWithShape="0" algn="bl" dir="5400000" dist="19050">
              <a:srgbClr val="D9D2E9">
                <a:alpha val="26000"/>
              </a:srgbClr>
            </a:outerShdw>
          </a:effectLst>
        </p:spPr>
        <p:txBody>
          <a:bodyPr anchorCtr="0" anchor="ctr" bIns="91425" lIns="18000" spcFirstLastPara="1" rIns="18000" wrap="square" tIns="91425">
            <a:noAutofit/>
          </a:bodyPr>
          <a:lstStyle/>
          <a:p>
            <a:pPr indent="0" lvl="0" marL="0" rtl="0" algn="ctr">
              <a:spcBef>
                <a:spcPts val="0"/>
              </a:spcBef>
              <a:spcAft>
                <a:spcPts val="0"/>
              </a:spcAft>
              <a:buNone/>
            </a:pPr>
            <a:r>
              <a:rPr lang="en-GB" sz="1200">
                <a:latin typeface="Inter"/>
                <a:ea typeface="Inter"/>
                <a:cs typeface="Inter"/>
                <a:sym typeface="Inter"/>
              </a:rPr>
              <a:t>Price</a:t>
            </a:r>
            <a:endParaRPr sz="1200">
              <a:latin typeface="Inter"/>
              <a:ea typeface="Inter"/>
              <a:cs typeface="Inter"/>
              <a:sym typeface="Inter"/>
            </a:endParaRPr>
          </a:p>
        </p:txBody>
      </p:sp>
      <p:pic>
        <p:nvPicPr>
          <p:cNvPr id="241" name="Google Shape;241;p29"/>
          <p:cNvPicPr preferRelativeResize="0"/>
          <p:nvPr/>
        </p:nvPicPr>
        <p:blipFill>
          <a:blip r:embed="rId7">
            <a:alphaModFix/>
          </a:blip>
          <a:stretch>
            <a:fillRect/>
          </a:stretch>
        </p:blipFill>
        <p:spPr>
          <a:xfrm>
            <a:off x="2364575" y="2540625"/>
            <a:ext cx="357000" cy="357000"/>
          </a:xfrm>
          <a:prstGeom prst="rect">
            <a:avLst/>
          </a:prstGeom>
          <a:noFill/>
          <a:ln>
            <a:noFill/>
          </a:ln>
        </p:spPr>
      </p:pic>
      <p:pic>
        <p:nvPicPr>
          <p:cNvPr id="242" name="Google Shape;242;p29"/>
          <p:cNvPicPr preferRelativeResize="0"/>
          <p:nvPr/>
        </p:nvPicPr>
        <p:blipFill>
          <a:blip r:embed="rId8">
            <a:alphaModFix/>
          </a:blip>
          <a:stretch>
            <a:fillRect/>
          </a:stretch>
        </p:blipFill>
        <p:spPr>
          <a:xfrm>
            <a:off x="6430650" y="2540625"/>
            <a:ext cx="357000" cy="357000"/>
          </a:xfrm>
          <a:prstGeom prst="rect">
            <a:avLst/>
          </a:prstGeom>
          <a:noFill/>
          <a:ln>
            <a:noFill/>
          </a:ln>
        </p:spPr>
      </p:pic>
      <p:pic>
        <p:nvPicPr>
          <p:cNvPr id="243" name="Google Shape;243;p29"/>
          <p:cNvPicPr preferRelativeResize="0"/>
          <p:nvPr/>
        </p:nvPicPr>
        <p:blipFill>
          <a:blip r:embed="rId9">
            <a:alphaModFix/>
          </a:blip>
          <a:stretch>
            <a:fillRect/>
          </a:stretch>
        </p:blipFill>
        <p:spPr>
          <a:xfrm>
            <a:off x="5090325" y="2540625"/>
            <a:ext cx="356975" cy="356975"/>
          </a:xfrm>
          <a:prstGeom prst="rect">
            <a:avLst/>
          </a:prstGeom>
          <a:noFill/>
          <a:ln>
            <a:noFill/>
          </a:ln>
        </p:spPr>
      </p:pic>
      <p:pic>
        <p:nvPicPr>
          <p:cNvPr id="244" name="Google Shape;244;p29"/>
          <p:cNvPicPr preferRelativeResize="0"/>
          <p:nvPr/>
        </p:nvPicPr>
        <p:blipFill>
          <a:blip r:embed="rId10">
            <a:alphaModFix/>
          </a:blip>
          <a:stretch>
            <a:fillRect/>
          </a:stretch>
        </p:blipFill>
        <p:spPr>
          <a:xfrm>
            <a:off x="7816041" y="2540617"/>
            <a:ext cx="357000" cy="357007"/>
          </a:xfrm>
          <a:prstGeom prst="rect">
            <a:avLst/>
          </a:prstGeom>
          <a:noFill/>
          <a:ln>
            <a:noFill/>
          </a:ln>
        </p:spPr>
      </p:pic>
      <p:pic>
        <p:nvPicPr>
          <p:cNvPr id="245" name="Google Shape;245;p29"/>
          <p:cNvPicPr preferRelativeResize="0"/>
          <p:nvPr/>
        </p:nvPicPr>
        <p:blipFill>
          <a:blip r:embed="rId11">
            <a:alphaModFix/>
          </a:blip>
          <a:stretch>
            <a:fillRect/>
          </a:stretch>
        </p:blipFill>
        <p:spPr>
          <a:xfrm>
            <a:off x="3727438" y="2540625"/>
            <a:ext cx="357000" cy="357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0"/>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Purchase / procurement</a:t>
            </a:r>
            <a:endParaRPr/>
          </a:p>
        </p:txBody>
      </p:sp>
      <p:sp>
        <p:nvSpPr>
          <p:cNvPr id="251" name="Google Shape;251;p30"/>
          <p:cNvSpPr txBox="1"/>
          <p:nvPr>
            <p:ph idx="1" type="body"/>
          </p:nvPr>
        </p:nvSpPr>
        <p:spPr>
          <a:xfrm>
            <a:off x="311700" y="10007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rgbClr val="4D04C4"/>
                </a:solidFill>
                <a:highlight>
                  <a:srgbClr val="FFFFFF"/>
                </a:highlight>
              </a:rPr>
              <a:t>Let's focus on </a:t>
            </a:r>
            <a:r>
              <a:rPr b="1" lang="en-GB" sz="1200">
                <a:solidFill>
                  <a:srgbClr val="4D04C4"/>
                </a:solidFill>
                <a:highlight>
                  <a:srgbClr val="FFFFFF"/>
                </a:highlight>
              </a:rPr>
              <a:t>inventory management</a:t>
            </a:r>
            <a:r>
              <a:rPr lang="en-GB" sz="1200">
                <a:solidFill>
                  <a:srgbClr val="4D04C4"/>
                </a:solidFill>
                <a:highlight>
                  <a:srgbClr val="FFFFFF"/>
                </a:highlight>
              </a:rPr>
              <a:t>, which is one of the first areas where data is utilized.</a:t>
            </a:r>
            <a:endParaRPr sz="1200">
              <a:solidFill>
                <a:srgbClr val="4D04C4"/>
              </a:solidFill>
              <a:highlight>
                <a:srgbClr val="FFFFFF"/>
              </a:highlight>
            </a:endParaRPr>
          </a:p>
          <a:p>
            <a:pPr indent="0" lvl="0" marL="0" rtl="0" algn="l">
              <a:spcBef>
                <a:spcPts val="1200"/>
              </a:spcBef>
              <a:spcAft>
                <a:spcPts val="0"/>
              </a:spcAft>
              <a:buClr>
                <a:schemeClr val="dk1"/>
              </a:buClr>
              <a:buSzPts val="1100"/>
              <a:buFont typeface="Arial"/>
              <a:buNone/>
            </a:pPr>
            <a:r>
              <a:rPr lang="en-GB" sz="1200">
                <a:solidFill>
                  <a:srgbClr val="4D04C4"/>
                </a:solidFill>
                <a:highlight>
                  <a:srgbClr val="FFFFFF"/>
                </a:highlight>
              </a:rPr>
              <a:t>🎯 The goal is to monitor stock levels in order to prevent shortages and to procure the right products from suppliers at the right time. It is crucial to forecast future sales to ensure the availability of required inventory without excessive overstocking.</a:t>
            </a:r>
            <a:endParaRPr sz="1200">
              <a:solidFill>
                <a:srgbClr val="4D04C4"/>
              </a:solidFill>
              <a:highlight>
                <a:srgbClr val="FFFFFF"/>
              </a:highlight>
            </a:endParaRPr>
          </a:p>
          <a:p>
            <a:pPr indent="0" lvl="0" marL="0" rtl="0" algn="l">
              <a:spcBef>
                <a:spcPts val="1200"/>
              </a:spcBef>
              <a:spcAft>
                <a:spcPts val="0"/>
              </a:spcAft>
              <a:buClr>
                <a:schemeClr val="dk1"/>
              </a:buClr>
              <a:buSzPts val="1100"/>
              <a:buFont typeface="Arial"/>
              <a:buNone/>
            </a:pPr>
            <a:r>
              <a:rPr b="1" lang="en-GB" sz="1200">
                <a:solidFill>
                  <a:srgbClr val="4D04C4"/>
                </a:solidFill>
                <a:highlight>
                  <a:srgbClr val="FFFFFF"/>
                </a:highlight>
              </a:rPr>
              <a:t>For each of the following business models, identify the stages (highlighted in green		boxes) in the business value chain that the procurement team should concentrate on for their analysis. Additionally, for each stage, provide a list of possible associated data (highlighted in orange		 boxes).</a:t>
            </a:r>
            <a:endParaRPr b="1" sz="1200">
              <a:solidFill>
                <a:srgbClr val="4D04C4"/>
              </a:solidFill>
              <a:highlight>
                <a:srgbClr val="FFFFFF"/>
              </a:highlight>
            </a:endParaRPr>
          </a:p>
          <a:p>
            <a:pPr indent="0" lvl="0" marL="0" rtl="0" algn="l">
              <a:spcBef>
                <a:spcPts val="1200"/>
              </a:spcBef>
              <a:spcAft>
                <a:spcPts val="0"/>
              </a:spcAft>
              <a:buClr>
                <a:schemeClr val="dk1"/>
              </a:buClr>
              <a:buSzPts val="1100"/>
              <a:buFont typeface="Arial"/>
              <a:buNone/>
            </a:pPr>
            <a:r>
              <a:t/>
            </a:r>
            <a:endParaRPr sz="1100">
              <a:solidFill>
                <a:srgbClr val="4D04C4"/>
              </a:solidFill>
            </a:endParaRPr>
          </a:p>
          <a:p>
            <a:pPr indent="0" lvl="0" marL="0" rtl="0" algn="l">
              <a:spcBef>
                <a:spcPts val="0"/>
              </a:spcBef>
              <a:spcAft>
                <a:spcPts val="0"/>
              </a:spcAft>
              <a:buNone/>
            </a:pPr>
            <a:r>
              <a:t/>
            </a:r>
            <a:endParaRPr b="1" sz="1100">
              <a:solidFill>
                <a:srgbClr val="4D04C4"/>
              </a:solidFill>
            </a:endParaRPr>
          </a:p>
        </p:txBody>
      </p:sp>
      <p:sp>
        <p:nvSpPr>
          <p:cNvPr id="252" name="Google Shape;252;p30"/>
          <p:cNvSpPr/>
          <p:nvPr/>
        </p:nvSpPr>
        <p:spPr>
          <a:xfrm>
            <a:off x="5751076" y="2624900"/>
            <a:ext cx="5001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253" name="Google Shape;253;p30"/>
          <p:cNvSpPr/>
          <p:nvPr/>
        </p:nvSpPr>
        <p:spPr>
          <a:xfrm>
            <a:off x="6737325" y="2112650"/>
            <a:ext cx="366900" cy="2781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900">
                <a:solidFill>
                  <a:srgbClr val="36A987"/>
                </a:solidFill>
                <a:latin typeface="Inter Light"/>
                <a:ea typeface="Inter Light"/>
                <a:cs typeface="Inter Light"/>
                <a:sym typeface="Inter Light"/>
              </a:rPr>
              <a:t>  </a:t>
            </a:r>
            <a:endParaRPr sz="9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900">
              <a:solidFill>
                <a:srgbClr val="36A987"/>
              </a:solidFill>
              <a:latin typeface="Inter Light"/>
              <a:ea typeface="Inter Light"/>
              <a:cs typeface="Inter Light"/>
              <a:sym typeface="Inter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1"/>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E-commerce Model</a:t>
            </a:r>
            <a:endParaRPr/>
          </a:p>
        </p:txBody>
      </p:sp>
      <p:grpSp>
        <p:nvGrpSpPr>
          <p:cNvPr id="259" name="Google Shape;259;p31"/>
          <p:cNvGrpSpPr/>
          <p:nvPr/>
        </p:nvGrpSpPr>
        <p:grpSpPr>
          <a:xfrm>
            <a:off x="1409324" y="1835000"/>
            <a:ext cx="653414" cy="506218"/>
            <a:chOff x="1409375" y="1833600"/>
            <a:chExt cx="576000" cy="446400"/>
          </a:xfrm>
        </p:grpSpPr>
        <p:sp>
          <p:nvSpPr>
            <p:cNvPr id="260" name="Google Shape;260;p31"/>
            <p:cNvSpPr/>
            <p:nvPr/>
          </p:nvSpPr>
          <p:spPr>
            <a:xfrm>
              <a:off x="1409375" y="1833600"/>
              <a:ext cx="5760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800">
                  <a:solidFill>
                    <a:srgbClr val="36A987"/>
                  </a:solidFill>
                  <a:latin typeface="Inter Light"/>
                  <a:ea typeface="Inter Light"/>
                  <a:cs typeface="Inter Light"/>
                  <a:sym typeface="Inter Light"/>
                </a:rPr>
                <a:t>              </a:t>
              </a:r>
              <a:endParaRPr sz="8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8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Traffic</a:t>
              </a:r>
              <a:endParaRPr sz="900">
                <a:solidFill>
                  <a:srgbClr val="36A987"/>
                </a:solidFill>
                <a:latin typeface="Inter Light"/>
                <a:ea typeface="Inter Light"/>
                <a:cs typeface="Inter Light"/>
                <a:sym typeface="Inter Light"/>
              </a:endParaRPr>
            </a:p>
          </p:txBody>
        </p:sp>
        <p:pic>
          <p:nvPicPr>
            <p:cNvPr id="261" name="Google Shape;261;p31"/>
            <p:cNvPicPr preferRelativeResize="0"/>
            <p:nvPr/>
          </p:nvPicPr>
          <p:blipFill>
            <a:blip r:embed="rId3">
              <a:alphaModFix/>
            </a:blip>
            <a:stretch>
              <a:fillRect/>
            </a:stretch>
          </p:blipFill>
          <p:spPr>
            <a:xfrm>
              <a:off x="1558775" y="1865459"/>
              <a:ext cx="277199" cy="248239"/>
            </a:xfrm>
            <a:prstGeom prst="rect">
              <a:avLst/>
            </a:prstGeom>
            <a:noFill/>
            <a:ln>
              <a:noFill/>
            </a:ln>
          </p:spPr>
        </p:pic>
      </p:grpSp>
      <p:grpSp>
        <p:nvGrpSpPr>
          <p:cNvPr id="262" name="Google Shape;262;p31"/>
          <p:cNvGrpSpPr/>
          <p:nvPr/>
        </p:nvGrpSpPr>
        <p:grpSpPr>
          <a:xfrm>
            <a:off x="2807914" y="1835340"/>
            <a:ext cx="502312" cy="506218"/>
            <a:chOff x="2421279" y="1833900"/>
            <a:chExt cx="442800" cy="446400"/>
          </a:xfrm>
        </p:grpSpPr>
        <p:sp>
          <p:nvSpPr>
            <p:cNvPr id="263" name="Google Shape;263;p31"/>
            <p:cNvSpPr/>
            <p:nvPr/>
          </p:nvSpPr>
          <p:spPr>
            <a:xfrm>
              <a:off x="2421279" y="1833900"/>
              <a:ext cx="4428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900">
                  <a:solidFill>
                    <a:srgbClr val="36A987"/>
                  </a:solidFill>
                  <a:latin typeface="Inter Light"/>
                  <a:ea typeface="Inter Light"/>
                  <a:cs typeface="Inter Light"/>
                  <a:sym typeface="Inter Light"/>
                </a:rPr>
                <a:t>  </a:t>
              </a:r>
              <a:endParaRPr sz="9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User</a:t>
              </a:r>
              <a:endParaRPr sz="900">
                <a:solidFill>
                  <a:srgbClr val="36A987"/>
                </a:solidFill>
                <a:latin typeface="Inter Light"/>
                <a:ea typeface="Inter Light"/>
                <a:cs typeface="Inter Light"/>
                <a:sym typeface="Inter Light"/>
              </a:endParaRPr>
            </a:p>
          </p:txBody>
        </p:sp>
        <p:pic>
          <p:nvPicPr>
            <p:cNvPr id="264" name="Google Shape;264;p31"/>
            <p:cNvPicPr preferRelativeResize="0"/>
            <p:nvPr/>
          </p:nvPicPr>
          <p:blipFill>
            <a:blip r:embed="rId4">
              <a:alphaModFix/>
            </a:blip>
            <a:stretch>
              <a:fillRect/>
            </a:stretch>
          </p:blipFill>
          <p:spPr>
            <a:xfrm>
              <a:off x="2530772" y="1881351"/>
              <a:ext cx="223800" cy="200492"/>
            </a:xfrm>
            <a:prstGeom prst="rect">
              <a:avLst/>
            </a:prstGeom>
            <a:noFill/>
            <a:ln>
              <a:noFill/>
            </a:ln>
          </p:spPr>
        </p:pic>
      </p:grpSp>
      <p:cxnSp>
        <p:nvCxnSpPr>
          <p:cNvPr id="265" name="Google Shape;265;p31"/>
          <p:cNvCxnSpPr>
            <a:stCxn id="266" idx="3"/>
            <a:endCxn id="260" idx="0"/>
          </p:cNvCxnSpPr>
          <p:nvPr/>
        </p:nvCxnSpPr>
        <p:spPr>
          <a:xfrm>
            <a:off x="1522300" y="1357580"/>
            <a:ext cx="213600" cy="477300"/>
          </a:xfrm>
          <a:prstGeom prst="bentConnector2">
            <a:avLst/>
          </a:prstGeom>
          <a:noFill/>
          <a:ln cap="flat" cmpd="sng" w="19050">
            <a:solidFill>
              <a:srgbClr val="FF9652"/>
            </a:solidFill>
            <a:prstDash val="solid"/>
            <a:round/>
            <a:headEnd len="med" w="med" type="none"/>
            <a:tailEnd len="med" w="med" type="stealth"/>
          </a:ln>
        </p:spPr>
      </p:cxnSp>
      <p:cxnSp>
        <p:nvCxnSpPr>
          <p:cNvPr id="267" name="Google Shape;267;p31"/>
          <p:cNvCxnSpPr>
            <a:stCxn id="260" idx="3"/>
            <a:endCxn id="263" idx="1"/>
          </p:cNvCxnSpPr>
          <p:nvPr/>
        </p:nvCxnSpPr>
        <p:spPr>
          <a:xfrm>
            <a:off x="2062739" y="2088108"/>
            <a:ext cx="745200" cy="600"/>
          </a:xfrm>
          <a:prstGeom prst="bentConnector3">
            <a:avLst>
              <a:gd fmla="val 49998" name="adj1"/>
            </a:avLst>
          </a:prstGeom>
          <a:noFill/>
          <a:ln cap="flat" cmpd="sng" w="19050">
            <a:solidFill>
              <a:srgbClr val="FF9652"/>
            </a:solidFill>
            <a:prstDash val="solid"/>
            <a:round/>
            <a:headEnd len="med" w="med" type="none"/>
            <a:tailEnd len="med" w="med" type="stealth"/>
          </a:ln>
        </p:spPr>
      </p:cxnSp>
      <p:cxnSp>
        <p:nvCxnSpPr>
          <p:cNvPr id="268" name="Google Shape;268;p31"/>
          <p:cNvCxnSpPr>
            <a:stCxn id="269" idx="3"/>
            <a:endCxn id="270" idx="1"/>
          </p:cNvCxnSpPr>
          <p:nvPr/>
        </p:nvCxnSpPr>
        <p:spPr>
          <a:xfrm>
            <a:off x="4675969" y="2088104"/>
            <a:ext cx="714300" cy="600"/>
          </a:xfrm>
          <a:prstGeom prst="bentConnector3">
            <a:avLst>
              <a:gd fmla="val 50002" name="adj1"/>
            </a:avLst>
          </a:prstGeom>
          <a:noFill/>
          <a:ln cap="flat" cmpd="sng" w="19050">
            <a:solidFill>
              <a:srgbClr val="FF9652"/>
            </a:solidFill>
            <a:prstDash val="solid"/>
            <a:round/>
            <a:headEnd len="med" w="med" type="none"/>
            <a:tailEnd len="med" w="med" type="stealth"/>
          </a:ln>
        </p:spPr>
      </p:cxnSp>
      <p:cxnSp>
        <p:nvCxnSpPr>
          <p:cNvPr id="271" name="Google Shape;271;p31"/>
          <p:cNvCxnSpPr>
            <a:stCxn id="270" idx="3"/>
            <a:endCxn id="272" idx="1"/>
          </p:cNvCxnSpPr>
          <p:nvPr/>
        </p:nvCxnSpPr>
        <p:spPr>
          <a:xfrm>
            <a:off x="5900777" y="2088104"/>
            <a:ext cx="718800" cy="600"/>
          </a:xfrm>
          <a:prstGeom prst="bentConnector3">
            <a:avLst>
              <a:gd fmla="val 50004" name="adj1"/>
            </a:avLst>
          </a:prstGeom>
          <a:noFill/>
          <a:ln cap="flat" cmpd="sng" w="19050">
            <a:solidFill>
              <a:srgbClr val="FF9652"/>
            </a:solidFill>
            <a:prstDash val="solid"/>
            <a:round/>
            <a:headEnd len="med" w="med" type="none"/>
            <a:tailEnd len="med" w="med" type="stealth"/>
          </a:ln>
        </p:spPr>
      </p:cxnSp>
      <p:cxnSp>
        <p:nvCxnSpPr>
          <p:cNvPr id="273" name="Google Shape;273;p31"/>
          <p:cNvCxnSpPr>
            <a:stCxn id="274" idx="2"/>
            <a:endCxn id="269" idx="0"/>
          </p:cNvCxnSpPr>
          <p:nvPr/>
        </p:nvCxnSpPr>
        <p:spPr>
          <a:xfrm flipH="1" rot="-5400000">
            <a:off x="4242207" y="1721887"/>
            <a:ext cx="225600" cy="600"/>
          </a:xfrm>
          <a:prstGeom prst="bentConnector3">
            <a:avLst>
              <a:gd fmla="val 50002" name="adj1"/>
            </a:avLst>
          </a:prstGeom>
          <a:noFill/>
          <a:ln cap="flat" cmpd="sng" w="19050">
            <a:solidFill>
              <a:srgbClr val="FF9652"/>
            </a:solidFill>
            <a:prstDash val="solid"/>
            <a:round/>
            <a:headEnd len="med" w="med" type="none"/>
            <a:tailEnd len="med" w="med" type="stealth"/>
          </a:ln>
        </p:spPr>
      </p:cxnSp>
      <p:cxnSp>
        <p:nvCxnSpPr>
          <p:cNvPr id="275" name="Google Shape;275;p31"/>
          <p:cNvCxnSpPr>
            <a:stCxn id="276" idx="2"/>
            <a:endCxn id="277" idx="0"/>
          </p:cNvCxnSpPr>
          <p:nvPr/>
        </p:nvCxnSpPr>
        <p:spPr>
          <a:xfrm flipH="1" rot="-5400000">
            <a:off x="8189230" y="1721925"/>
            <a:ext cx="225300" cy="600"/>
          </a:xfrm>
          <a:prstGeom prst="bentConnector3">
            <a:avLst>
              <a:gd fmla="val 50028" name="adj1"/>
            </a:avLst>
          </a:prstGeom>
          <a:noFill/>
          <a:ln cap="flat" cmpd="sng" w="19050">
            <a:solidFill>
              <a:srgbClr val="FF9652"/>
            </a:solidFill>
            <a:prstDash val="solid"/>
            <a:round/>
            <a:headEnd len="med" w="med" type="stealth"/>
            <a:tailEnd len="med" w="med" type="none"/>
          </a:ln>
        </p:spPr>
      </p:cxnSp>
      <p:cxnSp>
        <p:nvCxnSpPr>
          <p:cNvPr id="278" name="Google Shape;278;p31"/>
          <p:cNvCxnSpPr>
            <a:stCxn id="272" idx="3"/>
            <a:endCxn id="277" idx="1"/>
          </p:cNvCxnSpPr>
          <p:nvPr/>
        </p:nvCxnSpPr>
        <p:spPr>
          <a:xfrm>
            <a:off x="7227450" y="2088104"/>
            <a:ext cx="730800" cy="600"/>
          </a:xfrm>
          <a:prstGeom prst="bentConnector3">
            <a:avLst>
              <a:gd fmla="val 50009" name="adj1"/>
            </a:avLst>
          </a:prstGeom>
          <a:noFill/>
          <a:ln cap="flat" cmpd="sng" w="19050">
            <a:solidFill>
              <a:srgbClr val="FF9652"/>
            </a:solidFill>
            <a:prstDash val="solid"/>
            <a:round/>
            <a:headEnd len="med" w="med" type="none"/>
            <a:tailEnd len="med" w="med" type="stealth"/>
          </a:ln>
        </p:spPr>
      </p:cxnSp>
      <p:grpSp>
        <p:nvGrpSpPr>
          <p:cNvPr id="279" name="Google Shape;279;p31"/>
          <p:cNvGrpSpPr/>
          <p:nvPr/>
        </p:nvGrpSpPr>
        <p:grpSpPr>
          <a:xfrm>
            <a:off x="2809021" y="1105402"/>
            <a:ext cx="500098" cy="503986"/>
            <a:chOff x="2421008" y="1104725"/>
            <a:chExt cx="442800" cy="446400"/>
          </a:xfrm>
        </p:grpSpPr>
        <p:sp>
          <p:nvSpPr>
            <p:cNvPr id="280" name="Google Shape;280;p31"/>
            <p:cNvSpPr/>
            <p:nvPr/>
          </p:nvSpPr>
          <p:spPr>
            <a:xfrm>
              <a:off x="2421008" y="1104725"/>
              <a:ext cx="4428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900">
                  <a:solidFill>
                    <a:srgbClr val="36A987"/>
                  </a:solidFill>
                  <a:latin typeface="Inter Light"/>
                  <a:ea typeface="Inter Light"/>
                  <a:cs typeface="Inter Light"/>
                  <a:sym typeface="Inter Light"/>
                </a:rPr>
                <a:t>  </a:t>
              </a:r>
              <a:endParaRPr sz="9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Mail</a:t>
              </a:r>
              <a:endParaRPr sz="900">
                <a:solidFill>
                  <a:srgbClr val="36A987"/>
                </a:solidFill>
                <a:latin typeface="Inter Light"/>
                <a:ea typeface="Inter Light"/>
                <a:cs typeface="Inter Light"/>
                <a:sym typeface="Inter Light"/>
              </a:endParaRPr>
            </a:p>
          </p:txBody>
        </p:sp>
        <p:pic>
          <p:nvPicPr>
            <p:cNvPr id="281" name="Google Shape;281;p31"/>
            <p:cNvPicPr preferRelativeResize="0"/>
            <p:nvPr/>
          </p:nvPicPr>
          <p:blipFill>
            <a:blip r:embed="rId5">
              <a:alphaModFix/>
            </a:blip>
            <a:stretch>
              <a:fillRect/>
            </a:stretch>
          </p:blipFill>
          <p:spPr>
            <a:xfrm>
              <a:off x="2511362" y="1154833"/>
              <a:ext cx="262080" cy="234001"/>
            </a:xfrm>
            <a:prstGeom prst="rect">
              <a:avLst/>
            </a:prstGeom>
            <a:noFill/>
            <a:ln>
              <a:noFill/>
            </a:ln>
          </p:spPr>
        </p:pic>
      </p:grpSp>
      <p:sp>
        <p:nvSpPr>
          <p:cNvPr id="282" name="Google Shape;282;p31"/>
          <p:cNvSpPr/>
          <p:nvPr/>
        </p:nvSpPr>
        <p:spPr>
          <a:xfrm rot="-5400000">
            <a:off x="-45575" y="1326851"/>
            <a:ext cx="1342200" cy="282600"/>
          </a:xfrm>
          <a:prstGeom prst="round2SameRect">
            <a:avLst>
              <a:gd fmla="val 16667" name="adj1"/>
              <a:gd fmla="val 0" name="adj2"/>
            </a:avLst>
          </a:prstGeom>
          <a:solidFill>
            <a:srgbClr val="36A9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100">
                <a:solidFill>
                  <a:schemeClr val="lt1"/>
                </a:solidFill>
              </a:rPr>
              <a:t>Activity model</a:t>
            </a:r>
            <a:endParaRPr sz="1100">
              <a:solidFill>
                <a:schemeClr val="lt1"/>
              </a:solidFill>
            </a:endParaRPr>
          </a:p>
        </p:txBody>
      </p:sp>
      <p:sp>
        <p:nvSpPr>
          <p:cNvPr id="283" name="Google Shape;283;p31"/>
          <p:cNvSpPr/>
          <p:nvPr/>
        </p:nvSpPr>
        <p:spPr>
          <a:xfrm rot="-5400000">
            <a:off x="378325" y="2304000"/>
            <a:ext cx="494400" cy="282600"/>
          </a:xfrm>
          <a:prstGeom prst="round2SameRect">
            <a:avLst>
              <a:gd fmla="val 16667" name="adj1"/>
              <a:gd fmla="val 0" name="adj2"/>
            </a:avLst>
          </a:prstGeom>
          <a:solidFill>
            <a:srgbClr val="FF965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Data</a:t>
            </a:r>
            <a:endParaRPr sz="1100">
              <a:solidFill>
                <a:schemeClr val="lt1"/>
              </a:solidFill>
            </a:endParaRPr>
          </a:p>
        </p:txBody>
      </p:sp>
      <p:sp>
        <p:nvSpPr>
          <p:cNvPr id="284" name="Google Shape;284;p31"/>
          <p:cNvSpPr/>
          <p:nvPr/>
        </p:nvSpPr>
        <p:spPr>
          <a:xfrm>
            <a:off x="1409325" y="2366850"/>
            <a:ext cx="6534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285" name="Google Shape;285;p31"/>
          <p:cNvSpPr/>
          <p:nvPr/>
        </p:nvSpPr>
        <p:spPr>
          <a:xfrm>
            <a:off x="2811201" y="791000"/>
            <a:ext cx="5001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cxnSp>
        <p:nvCxnSpPr>
          <p:cNvPr id="286" name="Google Shape;286;p31"/>
          <p:cNvCxnSpPr>
            <a:stCxn id="280" idx="2"/>
            <a:endCxn id="263" idx="0"/>
          </p:cNvCxnSpPr>
          <p:nvPr/>
        </p:nvCxnSpPr>
        <p:spPr>
          <a:xfrm flipH="1" rot="-5400000">
            <a:off x="2946420" y="1722038"/>
            <a:ext cx="225900" cy="600"/>
          </a:xfrm>
          <a:prstGeom prst="bentConnector3">
            <a:avLst>
              <a:gd fmla="val 50011" name="adj1"/>
            </a:avLst>
          </a:prstGeom>
          <a:noFill/>
          <a:ln cap="flat" cmpd="sng" w="19050">
            <a:solidFill>
              <a:srgbClr val="FF9652"/>
            </a:solidFill>
            <a:prstDash val="solid"/>
            <a:round/>
            <a:headEnd len="med" w="med" type="none"/>
            <a:tailEnd len="med" w="med" type="stealth"/>
          </a:ln>
        </p:spPr>
      </p:cxnSp>
      <p:cxnSp>
        <p:nvCxnSpPr>
          <p:cNvPr id="287" name="Google Shape;287;p31"/>
          <p:cNvCxnSpPr>
            <a:stCxn id="263" idx="3"/>
            <a:endCxn id="269" idx="1"/>
          </p:cNvCxnSpPr>
          <p:nvPr/>
        </p:nvCxnSpPr>
        <p:spPr>
          <a:xfrm>
            <a:off x="3310227" y="2088448"/>
            <a:ext cx="723300" cy="600"/>
          </a:xfrm>
          <a:prstGeom prst="bentConnector3">
            <a:avLst>
              <a:gd fmla="val 49994" name="adj1"/>
            </a:avLst>
          </a:prstGeom>
          <a:noFill/>
          <a:ln cap="flat" cmpd="sng" w="19050">
            <a:solidFill>
              <a:srgbClr val="FF9652"/>
            </a:solidFill>
            <a:prstDash val="solid"/>
            <a:round/>
            <a:headEnd len="med" w="med" type="none"/>
            <a:tailEnd len="med" w="med" type="stealth"/>
          </a:ln>
        </p:spPr>
      </p:cxnSp>
      <p:sp>
        <p:nvSpPr>
          <p:cNvPr id="288" name="Google Shape;288;p31"/>
          <p:cNvSpPr/>
          <p:nvPr/>
        </p:nvSpPr>
        <p:spPr>
          <a:xfrm>
            <a:off x="2809020" y="2366850"/>
            <a:ext cx="5001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289" name="Google Shape;289;p31"/>
          <p:cNvSpPr/>
          <p:nvPr/>
        </p:nvSpPr>
        <p:spPr>
          <a:xfrm rot="-5400000">
            <a:off x="273775" y="2961483"/>
            <a:ext cx="703500" cy="282600"/>
          </a:xfrm>
          <a:prstGeom prst="round2SameRect">
            <a:avLst>
              <a:gd fmla="val 16667" name="adj1"/>
              <a:gd fmla="val 0" name="adj2"/>
            </a:avLst>
          </a:prstGeom>
          <a:solidFill>
            <a:srgbClr val="073763"/>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Service</a:t>
            </a:r>
            <a:endParaRPr sz="1100">
              <a:solidFill>
                <a:schemeClr val="lt1"/>
              </a:solidFill>
            </a:endParaRPr>
          </a:p>
        </p:txBody>
      </p:sp>
      <p:sp>
        <p:nvSpPr>
          <p:cNvPr id="290" name="Google Shape;290;p31"/>
          <p:cNvSpPr/>
          <p:nvPr/>
        </p:nvSpPr>
        <p:spPr>
          <a:xfrm rot="-5400000">
            <a:off x="165025" y="3830900"/>
            <a:ext cx="921000" cy="282600"/>
          </a:xfrm>
          <a:prstGeom prst="round2SameRect">
            <a:avLst>
              <a:gd fmla="val 16667" name="adj1"/>
              <a:gd fmla="val 0" name="adj2"/>
            </a:avLst>
          </a:prstGeom>
          <a:solidFill>
            <a:srgbClr val="351C75"/>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Use Case</a:t>
            </a:r>
            <a:endParaRPr sz="1100">
              <a:solidFill>
                <a:schemeClr val="lt1"/>
              </a:solidFill>
            </a:endParaRPr>
          </a:p>
        </p:txBody>
      </p:sp>
      <p:sp>
        <p:nvSpPr>
          <p:cNvPr id="291" name="Google Shape;291;p31"/>
          <p:cNvSpPr/>
          <p:nvPr/>
        </p:nvSpPr>
        <p:spPr>
          <a:xfrm>
            <a:off x="961875" y="2793575"/>
            <a:ext cx="11301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Media</a:t>
            </a:r>
            <a:endParaRPr b="1" sz="700">
              <a:solidFill>
                <a:srgbClr val="1C4587"/>
              </a:solidFill>
              <a:latin typeface="Inter"/>
              <a:ea typeface="Inter"/>
              <a:cs typeface="Inter"/>
              <a:sym typeface="Inter"/>
            </a:endParaRPr>
          </a:p>
        </p:txBody>
      </p:sp>
      <p:sp>
        <p:nvSpPr>
          <p:cNvPr id="292" name="Google Shape;292;p31"/>
          <p:cNvSpPr/>
          <p:nvPr/>
        </p:nvSpPr>
        <p:spPr>
          <a:xfrm>
            <a:off x="1747585" y="3116551"/>
            <a:ext cx="12288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Traffic Management</a:t>
            </a:r>
            <a:endParaRPr b="1" sz="700">
              <a:solidFill>
                <a:srgbClr val="1C4587"/>
              </a:solidFill>
              <a:latin typeface="Inter"/>
              <a:ea typeface="Inter"/>
              <a:cs typeface="Inter"/>
              <a:sym typeface="Inter"/>
            </a:endParaRPr>
          </a:p>
        </p:txBody>
      </p:sp>
      <p:sp>
        <p:nvSpPr>
          <p:cNvPr id="293" name="Google Shape;293;p31"/>
          <p:cNvSpPr/>
          <p:nvPr/>
        </p:nvSpPr>
        <p:spPr>
          <a:xfrm>
            <a:off x="2370126" y="2793575"/>
            <a:ext cx="13599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CRM</a:t>
            </a:r>
            <a:endParaRPr b="1" sz="700">
              <a:solidFill>
                <a:srgbClr val="1C4587"/>
              </a:solidFill>
              <a:latin typeface="Inter"/>
              <a:ea typeface="Inter"/>
              <a:cs typeface="Inter"/>
              <a:sym typeface="Inter"/>
            </a:endParaRPr>
          </a:p>
        </p:txBody>
      </p:sp>
      <p:sp>
        <p:nvSpPr>
          <p:cNvPr id="294" name="Google Shape;294;p31"/>
          <p:cNvSpPr/>
          <p:nvPr/>
        </p:nvSpPr>
        <p:spPr>
          <a:xfrm>
            <a:off x="4097350" y="2793575"/>
            <a:ext cx="1803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Marketing </a:t>
            </a:r>
            <a:r>
              <a:rPr i="1" lang="en-GB" sz="700">
                <a:solidFill>
                  <a:srgbClr val="1C4587"/>
                </a:solidFill>
                <a:latin typeface="Inter"/>
                <a:ea typeface="Inter"/>
                <a:cs typeface="Inter"/>
                <a:sym typeface="Inter"/>
              </a:rPr>
              <a:t>(com’, pricing and commercial animation)</a:t>
            </a:r>
            <a:endParaRPr i="1" sz="700">
              <a:solidFill>
                <a:srgbClr val="1C4587"/>
              </a:solidFill>
              <a:latin typeface="Inter"/>
              <a:ea typeface="Inter"/>
              <a:cs typeface="Inter"/>
              <a:sym typeface="Inter"/>
            </a:endParaRPr>
          </a:p>
        </p:txBody>
      </p:sp>
      <p:sp>
        <p:nvSpPr>
          <p:cNvPr id="295" name="Google Shape;295;p31"/>
          <p:cNvSpPr/>
          <p:nvPr/>
        </p:nvSpPr>
        <p:spPr>
          <a:xfrm>
            <a:off x="6268125" y="2793575"/>
            <a:ext cx="14367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Operation team </a:t>
            </a:r>
            <a:r>
              <a:rPr i="1" lang="en-GB" sz="700">
                <a:solidFill>
                  <a:srgbClr val="1C4587"/>
                </a:solidFill>
                <a:latin typeface="Inter"/>
                <a:ea typeface="Inter"/>
                <a:cs typeface="Inter"/>
                <a:sym typeface="Inter"/>
              </a:rPr>
              <a:t>(logistic and shipping)</a:t>
            </a:r>
            <a:endParaRPr i="1" sz="700">
              <a:solidFill>
                <a:srgbClr val="1C4587"/>
              </a:solidFill>
              <a:latin typeface="Inter"/>
              <a:ea typeface="Inter"/>
              <a:cs typeface="Inter"/>
              <a:sym typeface="Inter"/>
            </a:endParaRPr>
          </a:p>
        </p:txBody>
      </p:sp>
      <p:sp>
        <p:nvSpPr>
          <p:cNvPr id="296" name="Google Shape;296;p31"/>
          <p:cNvSpPr/>
          <p:nvPr/>
        </p:nvSpPr>
        <p:spPr>
          <a:xfrm>
            <a:off x="7411125" y="3120038"/>
            <a:ext cx="14367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Customer service</a:t>
            </a:r>
            <a:endParaRPr i="1" sz="700">
              <a:solidFill>
                <a:srgbClr val="1C4587"/>
              </a:solidFill>
              <a:latin typeface="Inter"/>
              <a:ea typeface="Inter"/>
              <a:cs typeface="Inter"/>
              <a:sym typeface="Inter"/>
            </a:endParaRPr>
          </a:p>
        </p:txBody>
      </p:sp>
      <p:sp>
        <p:nvSpPr>
          <p:cNvPr id="297" name="Google Shape;297;p31"/>
          <p:cNvSpPr/>
          <p:nvPr/>
        </p:nvSpPr>
        <p:spPr>
          <a:xfrm>
            <a:off x="3970075" y="3568600"/>
            <a:ext cx="13323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Business activity monitoring</a:t>
            </a:r>
            <a:endParaRPr i="1" sz="700" u="sng">
              <a:solidFill>
                <a:srgbClr val="351C75"/>
              </a:solidFill>
              <a:latin typeface="Inter Light"/>
              <a:ea typeface="Inter Light"/>
              <a:cs typeface="Inter Light"/>
              <a:sym typeface="Inter Light"/>
            </a:endParaRPr>
          </a:p>
        </p:txBody>
      </p:sp>
      <p:sp>
        <p:nvSpPr>
          <p:cNvPr id="298" name="Google Shape;298;p31"/>
          <p:cNvSpPr/>
          <p:nvPr/>
        </p:nvSpPr>
        <p:spPr>
          <a:xfrm>
            <a:off x="5722675" y="35686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Delivery tracking</a:t>
            </a:r>
            <a:endParaRPr i="1" sz="700" u="sng">
              <a:solidFill>
                <a:srgbClr val="351C75"/>
              </a:solidFill>
              <a:latin typeface="Inter Light"/>
              <a:ea typeface="Inter Light"/>
              <a:cs typeface="Inter Light"/>
              <a:sym typeface="Inter Light"/>
            </a:endParaRPr>
          </a:p>
        </p:txBody>
      </p:sp>
      <p:sp>
        <p:nvSpPr>
          <p:cNvPr id="299" name="Google Shape;299;p31"/>
          <p:cNvSpPr/>
          <p:nvPr/>
        </p:nvSpPr>
        <p:spPr>
          <a:xfrm>
            <a:off x="6713275" y="40258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Customers satisfaction analysis</a:t>
            </a:r>
            <a:endParaRPr i="1" sz="700" u="sng">
              <a:solidFill>
                <a:srgbClr val="351C75"/>
              </a:solidFill>
              <a:latin typeface="Inter Light"/>
              <a:ea typeface="Inter Light"/>
              <a:cs typeface="Inter Light"/>
              <a:sym typeface="Inter Light"/>
            </a:endParaRPr>
          </a:p>
        </p:txBody>
      </p:sp>
      <p:sp>
        <p:nvSpPr>
          <p:cNvPr id="300" name="Google Shape;300;p31"/>
          <p:cNvSpPr/>
          <p:nvPr/>
        </p:nvSpPr>
        <p:spPr>
          <a:xfrm>
            <a:off x="2423300" y="3568600"/>
            <a:ext cx="12630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Customers base animation</a:t>
            </a:r>
            <a:endParaRPr i="1" sz="700" u="sng">
              <a:solidFill>
                <a:srgbClr val="351C75"/>
              </a:solidFill>
              <a:latin typeface="Inter Light"/>
              <a:ea typeface="Inter Light"/>
              <a:cs typeface="Inter Light"/>
              <a:sym typeface="Inter Light"/>
            </a:endParaRPr>
          </a:p>
        </p:txBody>
      </p:sp>
      <p:sp>
        <p:nvSpPr>
          <p:cNvPr id="301" name="Google Shape;301;p31"/>
          <p:cNvSpPr/>
          <p:nvPr/>
        </p:nvSpPr>
        <p:spPr>
          <a:xfrm>
            <a:off x="975025" y="3568600"/>
            <a:ext cx="11874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Ads campaigns reporting</a:t>
            </a:r>
            <a:endParaRPr i="1" sz="700" u="sng">
              <a:solidFill>
                <a:srgbClr val="351C75"/>
              </a:solidFill>
              <a:latin typeface="Inter Light"/>
              <a:ea typeface="Inter Light"/>
              <a:cs typeface="Inter Light"/>
              <a:sym typeface="Inter Light"/>
            </a:endParaRPr>
          </a:p>
        </p:txBody>
      </p:sp>
      <p:sp>
        <p:nvSpPr>
          <p:cNvPr id="302" name="Google Shape;302;p31"/>
          <p:cNvSpPr/>
          <p:nvPr/>
        </p:nvSpPr>
        <p:spPr>
          <a:xfrm>
            <a:off x="1239400" y="4025800"/>
            <a:ext cx="12630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Traffic  optimisation</a:t>
            </a:r>
            <a:endParaRPr i="1" sz="700" u="sng">
              <a:solidFill>
                <a:srgbClr val="351C75"/>
              </a:solidFill>
              <a:latin typeface="Inter Light"/>
              <a:ea typeface="Inter Light"/>
              <a:cs typeface="Inter Light"/>
              <a:sym typeface="Inter Light"/>
            </a:endParaRPr>
          </a:p>
        </p:txBody>
      </p:sp>
      <p:grpSp>
        <p:nvGrpSpPr>
          <p:cNvPr id="303" name="Google Shape;303;p31"/>
          <p:cNvGrpSpPr/>
          <p:nvPr/>
        </p:nvGrpSpPr>
        <p:grpSpPr>
          <a:xfrm>
            <a:off x="7958375" y="1835003"/>
            <a:ext cx="686410" cy="809947"/>
            <a:chOff x="7958375" y="1835003"/>
            <a:chExt cx="686410" cy="809947"/>
          </a:xfrm>
        </p:grpSpPr>
        <p:sp>
          <p:nvSpPr>
            <p:cNvPr id="277" name="Google Shape;277;p31"/>
            <p:cNvSpPr/>
            <p:nvPr/>
          </p:nvSpPr>
          <p:spPr>
            <a:xfrm>
              <a:off x="7958385" y="1835003"/>
              <a:ext cx="686400" cy="5061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         </a:t>
              </a:r>
              <a:endParaRPr sz="8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8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Customers</a:t>
              </a:r>
              <a:endParaRPr sz="800">
                <a:solidFill>
                  <a:srgbClr val="36A987"/>
                </a:solidFill>
                <a:latin typeface="Inter Light"/>
                <a:ea typeface="Inter Light"/>
                <a:cs typeface="Inter Light"/>
                <a:sym typeface="Inter Light"/>
              </a:endParaRPr>
            </a:p>
            <a:p>
              <a:pPr indent="0" lvl="0" marL="0" rtl="0" algn="ctr">
                <a:spcBef>
                  <a:spcPts val="0"/>
                </a:spcBef>
                <a:spcAft>
                  <a:spcPts val="0"/>
                </a:spcAft>
                <a:buClr>
                  <a:schemeClr val="dk1"/>
                </a:buClr>
                <a:buSzPts val="1100"/>
                <a:buFont typeface="Arial"/>
                <a:buNone/>
              </a:pPr>
              <a:r>
                <a:rPr lang="en-GB" sz="800">
                  <a:solidFill>
                    <a:srgbClr val="36A987"/>
                  </a:solidFill>
                  <a:latin typeface="Inter Light"/>
                  <a:ea typeface="Inter Light"/>
                  <a:cs typeface="Inter Light"/>
                  <a:sym typeface="Inter Light"/>
                </a:rPr>
                <a:t>relation</a:t>
              </a:r>
              <a:endParaRPr sz="800">
                <a:solidFill>
                  <a:srgbClr val="36A987"/>
                </a:solidFill>
                <a:latin typeface="Inter Light"/>
                <a:ea typeface="Inter Light"/>
                <a:cs typeface="Inter Light"/>
                <a:sym typeface="Inter Light"/>
              </a:endParaRPr>
            </a:p>
          </p:txBody>
        </p:sp>
        <p:sp>
          <p:nvSpPr>
            <p:cNvPr id="304" name="Google Shape;304;p31"/>
            <p:cNvSpPr/>
            <p:nvPr/>
          </p:nvSpPr>
          <p:spPr>
            <a:xfrm>
              <a:off x="7958375" y="2366850"/>
              <a:ext cx="6864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305" name="Google Shape;305;p31"/>
            <p:cNvPicPr preferRelativeResize="0"/>
            <p:nvPr/>
          </p:nvPicPr>
          <p:blipFill>
            <a:blip r:embed="rId6">
              <a:alphaModFix/>
            </a:blip>
            <a:stretch>
              <a:fillRect/>
            </a:stretch>
          </p:blipFill>
          <p:spPr>
            <a:xfrm>
              <a:off x="8171975" y="1846400"/>
              <a:ext cx="259200" cy="259200"/>
            </a:xfrm>
            <a:prstGeom prst="rect">
              <a:avLst/>
            </a:prstGeom>
            <a:noFill/>
            <a:ln>
              <a:noFill/>
            </a:ln>
          </p:spPr>
        </p:pic>
      </p:grpSp>
      <p:sp>
        <p:nvSpPr>
          <p:cNvPr id="306" name="Google Shape;306;p31"/>
          <p:cNvSpPr/>
          <p:nvPr/>
        </p:nvSpPr>
        <p:spPr>
          <a:xfrm>
            <a:off x="1139450" y="3116550"/>
            <a:ext cx="5652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IT</a:t>
            </a:r>
            <a:endParaRPr b="1" sz="700">
              <a:solidFill>
                <a:srgbClr val="1C4587"/>
              </a:solidFill>
              <a:latin typeface="Inter"/>
              <a:ea typeface="Inter"/>
              <a:cs typeface="Inter"/>
              <a:sym typeface="Inter"/>
            </a:endParaRPr>
          </a:p>
        </p:txBody>
      </p:sp>
      <p:sp>
        <p:nvSpPr>
          <p:cNvPr id="266" name="Google Shape;266;p31"/>
          <p:cNvSpPr/>
          <p:nvPr/>
        </p:nvSpPr>
        <p:spPr>
          <a:xfrm>
            <a:off x="1099300" y="1106180"/>
            <a:ext cx="423000" cy="5028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900">
                <a:solidFill>
                  <a:srgbClr val="36A987"/>
                </a:solidFill>
                <a:latin typeface="Inter Light"/>
                <a:ea typeface="Inter Light"/>
                <a:cs typeface="Inter Light"/>
                <a:sym typeface="Inter Light"/>
              </a:rPr>
              <a:t>  </a:t>
            </a:r>
            <a:endParaRPr sz="9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Ads</a:t>
            </a:r>
            <a:endParaRPr sz="900">
              <a:solidFill>
                <a:srgbClr val="36A987"/>
              </a:solidFill>
              <a:latin typeface="Inter Light"/>
              <a:ea typeface="Inter Light"/>
              <a:cs typeface="Inter Light"/>
              <a:sym typeface="Inter Light"/>
            </a:endParaRPr>
          </a:p>
        </p:txBody>
      </p:sp>
      <p:sp>
        <p:nvSpPr>
          <p:cNvPr id="307" name="Google Shape;307;p31"/>
          <p:cNvSpPr/>
          <p:nvPr/>
        </p:nvSpPr>
        <p:spPr>
          <a:xfrm>
            <a:off x="1099300" y="807025"/>
            <a:ext cx="423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308" name="Google Shape;308;p31"/>
          <p:cNvPicPr preferRelativeResize="0"/>
          <p:nvPr/>
        </p:nvPicPr>
        <p:blipFill>
          <a:blip r:embed="rId7">
            <a:alphaModFix/>
          </a:blip>
          <a:stretch>
            <a:fillRect/>
          </a:stretch>
        </p:blipFill>
        <p:spPr>
          <a:xfrm>
            <a:off x="1187608" y="1136165"/>
            <a:ext cx="261300" cy="261329"/>
          </a:xfrm>
          <a:prstGeom prst="rect">
            <a:avLst/>
          </a:prstGeom>
          <a:noFill/>
          <a:ln>
            <a:noFill/>
          </a:ln>
        </p:spPr>
      </p:pic>
      <p:cxnSp>
        <p:nvCxnSpPr>
          <p:cNvPr id="309" name="Google Shape;309;p31"/>
          <p:cNvCxnSpPr>
            <a:stCxn id="310" idx="2"/>
            <a:endCxn id="270" idx="0"/>
          </p:cNvCxnSpPr>
          <p:nvPr/>
        </p:nvCxnSpPr>
        <p:spPr>
          <a:xfrm flipH="1" rot="-5400000">
            <a:off x="5537843" y="1733116"/>
            <a:ext cx="216000" cy="600"/>
          </a:xfrm>
          <a:prstGeom prst="bentConnector3">
            <a:avLst>
              <a:gd fmla="val 50010" name="adj1"/>
            </a:avLst>
          </a:prstGeom>
          <a:noFill/>
          <a:ln cap="flat" cmpd="sng" w="19050">
            <a:solidFill>
              <a:srgbClr val="FF9652"/>
            </a:solidFill>
            <a:prstDash val="solid"/>
            <a:round/>
            <a:headEnd len="med" w="med" type="none"/>
            <a:tailEnd len="med" w="med" type="stealth"/>
          </a:ln>
        </p:spPr>
      </p:cxnSp>
      <p:grpSp>
        <p:nvGrpSpPr>
          <p:cNvPr id="311" name="Google Shape;311;p31"/>
          <p:cNvGrpSpPr/>
          <p:nvPr/>
        </p:nvGrpSpPr>
        <p:grpSpPr>
          <a:xfrm>
            <a:off x="5355675" y="807025"/>
            <a:ext cx="579728" cy="818391"/>
            <a:chOff x="5355675" y="807025"/>
            <a:chExt cx="579728" cy="818391"/>
          </a:xfrm>
        </p:grpSpPr>
        <p:grpSp>
          <p:nvGrpSpPr>
            <p:cNvPr id="312" name="Google Shape;312;p31"/>
            <p:cNvGrpSpPr/>
            <p:nvPr/>
          </p:nvGrpSpPr>
          <p:grpSpPr>
            <a:xfrm>
              <a:off x="5355682" y="1121430"/>
              <a:ext cx="579721" cy="503986"/>
              <a:chOff x="4341447" y="1073795"/>
              <a:chExt cx="513300" cy="446400"/>
            </a:xfrm>
          </p:grpSpPr>
          <p:sp>
            <p:nvSpPr>
              <p:cNvPr id="310" name="Google Shape;310;p31"/>
              <p:cNvSpPr/>
              <p:nvPr/>
            </p:nvSpPr>
            <p:spPr>
              <a:xfrm>
                <a:off x="4341447" y="1073795"/>
                <a:ext cx="5133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Payment</a:t>
                </a:r>
                <a:endParaRPr sz="900">
                  <a:solidFill>
                    <a:srgbClr val="36A987"/>
                  </a:solidFill>
                  <a:latin typeface="Inter Light"/>
                  <a:ea typeface="Inter Light"/>
                  <a:cs typeface="Inter Light"/>
                  <a:sym typeface="Inter Light"/>
                </a:endParaRPr>
              </a:p>
            </p:txBody>
          </p:sp>
          <p:pic>
            <p:nvPicPr>
              <p:cNvPr id="313" name="Google Shape;313;p31"/>
              <p:cNvPicPr preferRelativeResize="0"/>
              <p:nvPr/>
            </p:nvPicPr>
            <p:blipFill>
              <a:blip r:embed="rId8">
                <a:alphaModFix/>
              </a:blip>
              <a:stretch>
                <a:fillRect/>
              </a:stretch>
            </p:blipFill>
            <p:spPr>
              <a:xfrm>
                <a:off x="4486127" y="1124243"/>
                <a:ext cx="230278" cy="206017"/>
              </a:xfrm>
              <a:prstGeom prst="rect">
                <a:avLst/>
              </a:prstGeom>
              <a:noFill/>
              <a:ln>
                <a:noFill/>
              </a:ln>
            </p:spPr>
          </p:pic>
        </p:grpSp>
        <p:sp>
          <p:nvSpPr>
            <p:cNvPr id="314" name="Google Shape;314;p31"/>
            <p:cNvSpPr/>
            <p:nvPr/>
          </p:nvSpPr>
          <p:spPr>
            <a:xfrm>
              <a:off x="5355675" y="807025"/>
              <a:ext cx="5796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grpSp>
      <p:grpSp>
        <p:nvGrpSpPr>
          <p:cNvPr id="315" name="Google Shape;315;p31"/>
          <p:cNvGrpSpPr/>
          <p:nvPr/>
        </p:nvGrpSpPr>
        <p:grpSpPr>
          <a:xfrm>
            <a:off x="6619639" y="1823141"/>
            <a:ext cx="607812" cy="514159"/>
            <a:chOff x="6210596" y="1823143"/>
            <a:chExt cx="535800" cy="453403"/>
          </a:xfrm>
        </p:grpSpPr>
        <p:sp>
          <p:nvSpPr>
            <p:cNvPr id="272" name="Google Shape;272;p31"/>
            <p:cNvSpPr/>
            <p:nvPr/>
          </p:nvSpPr>
          <p:spPr>
            <a:xfrm>
              <a:off x="6210596" y="1837046"/>
              <a:ext cx="535800" cy="4395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Shipping</a:t>
              </a:r>
              <a:endParaRPr sz="900">
                <a:solidFill>
                  <a:srgbClr val="36A987"/>
                </a:solidFill>
                <a:latin typeface="Inter Light"/>
                <a:ea typeface="Inter Light"/>
                <a:cs typeface="Inter Light"/>
                <a:sym typeface="Inter Light"/>
              </a:endParaRPr>
            </a:p>
          </p:txBody>
        </p:sp>
        <p:pic>
          <p:nvPicPr>
            <p:cNvPr id="316" name="Google Shape;316;p31"/>
            <p:cNvPicPr preferRelativeResize="0"/>
            <p:nvPr/>
          </p:nvPicPr>
          <p:blipFill>
            <a:blip r:embed="rId9">
              <a:alphaModFix/>
            </a:blip>
            <a:stretch>
              <a:fillRect/>
            </a:stretch>
          </p:blipFill>
          <p:spPr>
            <a:xfrm>
              <a:off x="6314299" y="1823143"/>
              <a:ext cx="296910" cy="316910"/>
            </a:xfrm>
            <a:prstGeom prst="rect">
              <a:avLst/>
            </a:prstGeom>
            <a:noFill/>
            <a:ln>
              <a:noFill/>
            </a:ln>
          </p:spPr>
        </p:pic>
      </p:grpSp>
      <p:sp>
        <p:nvSpPr>
          <p:cNvPr id="317" name="Google Shape;317;p31"/>
          <p:cNvSpPr/>
          <p:nvPr/>
        </p:nvSpPr>
        <p:spPr>
          <a:xfrm>
            <a:off x="6619550" y="2366850"/>
            <a:ext cx="6078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grpSp>
        <p:nvGrpSpPr>
          <p:cNvPr id="318" name="Google Shape;318;p31"/>
          <p:cNvGrpSpPr/>
          <p:nvPr/>
        </p:nvGrpSpPr>
        <p:grpSpPr>
          <a:xfrm>
            <a:off x="8010838" y="1105589"/>
            <a:ext cx="581485" cy="503986"/>
            <a:chOff x="7263443" y="1109017"/>
            <a:chExt cx="442800" cy="446400"/>
          </a:xfrm>
        </p:grpSpPr>
        <p:sp>
          <p:nvSpPr>
            <p:cNvPr id="276" name="Google Shape;276;p31"/>
            <p:cNvSpPr/>
            <p:nvPr/>
          </p:nvSpPr>
          <p:spPr>
            <a:xfrm>
              <a:off x="7263443" y="1109017"/>
              <a:ext cx="4428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Refunds</a:t>
              </a:r>
              <a:endParaRPr sz="800">
                <a:solidFill>
                  <a:srgbClr val="36A987"/>
                </a:solidFill>
                <a:latin typeface="Inter Light"/>
                <a:ea typeface="Inter Light"/>
                <a:cs typeface="Inter Light"/>
                <a:sym typeface="Inter Light"/>
              </a:endParaRPr>
            </a:p>
          </p:txBody>
        </p:sp>
        <p:pic>
          <p:nvPicPr>
            <p:cNvPr id="319" name="Google Shape;319;p31"/>
            <p:cNvPicPr preferRelativeResize="0"/>
            <p:nvPr/>
          </p:nvPicPr>
          <p:blipFill>
            <a:blip r:embed="rId10">
              <a:alphaModFix/>
            </a:blip>
            <a:stretch>
              <a:fillRect/>
            </a:stretch>
          </p:blipFill>
          <p:spPr>
            <a:xfrm>
              <a:off x="7369557" y="1165351"/>
              <a:ext cx="200927" cy="233598"/>
            </a:xfrm>
            <a:prstGeom prst="rect">
              <a:avLst/>
            </a:prstGeom>
            <a:noFill/>
            <a:ln>
              <a:noFill/>
            </a:ln>
          </p:spPr>
        </p:pic>
      </p:grpSp>
      <p:sp>
        <p:nvSpPr>
          <p:cNvPr id="320" name="Google Shape;320;p31"/>
          <p:cNvSpPr/>
          <p:nvPr/>
        </p:nvSpPr>
        <p:spPr>
          <a:xfrm>
            <a:off x="8010851" y="791100"/>
            <a:ext cx="5652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321" name="Google Shape;321;p31"/>
          <p:cNvSpPr/>
          <p:nvPr/>
        </p:nvSpPr>
        <p:spPr>
          <a:xfrm>
            <a:off x="4896525" y="3116550"/>
            <a:ext cx="1332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Finance</a:t>
            </a:r>
            <a:endParaRPr b="1" sz="700">
              <a:solidFill>
                <a:srgbClr val="1C4587"/>
              </a:solidFill>
              <a:latin typeface="Inter"/>
              <a:ea typeface="Inter"/>
              <a:cs typeface="Inter"/>
              <a:sym typeface="Inter"/>
            </a:endParaRPr>
          </a:p>
        </p:txBody>
      </p:sp>
      <p:sp>
        <p:nvSpPr>
          <p:cNvPr id="322" name="Google Shape;322;p31"/>
          <p:cNvSpPr/>
          <p:nvPr/>
        </p:nvSpPr>
        <p:spPr>
          <a:xfrm>
            <a:off x="4655875" y="40258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Financial profitability reports</a:t>
            </a:r>
            <a:endParaRPr i="1" sz="700" u="sng">
              <a:solidFill>
                <a:srgbClr val="351C75"/>
              </a:solidFill>
              <a:latin typeface="Inter Light"/>
              <a:ea typeface="Inter Light"/>
              <a:cs typeface="Inter Light"/>
              <a:sym typeface="Inter Light"/>
            </a:endParaRPr>
          </a:p>
        </p:txBody>
      </p:sp>
      <p:sp>
        <p:nvSpPr>
          <p:cNvPr id="323" name="Google Shape;323;p31"/>
          <p:cNvSpPr/>
          <p:nvPr/>
        </p:nvSpPr>
        <p:spPr>
          <a:xfrm>
            <a:off x="871400" y="2692500"/>
            <a:ext cx="8099400" cy="1244700"/>
          </a:xfrm>
          <a:prstGeom prst="roundRect">
            <a:avLst>
              <a:gd fmla="val 2910" name="adj"/>
            </a:avLst>
          </a:prstGeom>
          <a:solidFill>
            <a:srgbClr val="FFFFFF">
              <a:alpha val="78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 name="Google Shape;324;p31"/>
          <p:cNvGrpSpPr/>
          <p:nvPr/>
        </p:nvGrpSpPr>
        <p:grpSpPr>
          <a:xfrm>
            <a:off x="4033445" y="1834995"/>
            <a:ext cx="642524" cy="506218"/>
            <a:chOff x="3299983" y="1833596"/>
            <a:chExt cx="566400" cy="446400"/>
          </a:xfrm>
        </p:grpSpPr>
        <p:sp>
          <p:nvSpPr>
            <p:cNvPr id="269" name="Google Shape;269;p31"/>
            <p:cNvSpPr/>
            <p:nvPr/>
          </p:nvSpPr>
          <p:spPr>
            <a:xfrm>
              <a:off x="3299983" y="1833596"/>
              <a:ext cx="5664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Products</a:t>
              </a:r>
              <a:endParaRPr sz="900">
                <a:solidFill>
                  <a:srgbClr val="36A987"/>
                </a:solidFill>
                <a:latin typeface="Inter Light"/>
                <a:ea typeface="Inter Light"/>
                <a:cs typeface="Inter Light"/>
                <a:sym typeface="Inter Light"/>
              </a:endParaRPr>
            </a:p>
          </p:txBody>
        </p:sp>
        <p:pic>
          <p:nvPicPr>
            <p:cNvPr id="325" name="Google Shape;325;p31"/>
            <p:cNvPicPr preferRelativeResize="0"/>
            <p:nvPr/>
          </p:nvPicPr>
          <p:blipFill>
            <a:blip r:embed="rId11">
              <a:alphaModFix/>
            </a:blip>
            <a:stretch>
              <a:fillRect/>
            </a:stretch>
          </p:blipFill>
          <p:spPr>
            <a:xfrm>
              <a:off x="3452533" y="1864596"/>
              <a:ext cx="261300" cy="234000"/>
            </a:xfrm>
            <a:prstGeom prst="rect">
              <a:avLst/>
            </a:prstGeom>
            <a:noFill/>
            <a:ln>
              <a:noFill/>
            </a:ln>
          </p:spPr>
        </p:pic>
      </p:grpSp>
      <p:sp>
        <p:nvSpPr>
          <p:cNvPr id="326" name="Google Shape;326;p31"/>
          <p:cNvSpPr/>
          <p:nvPr/>
        </p:nvSpPr>
        <p:spPr>
          <a:xfrm>
            <a:off x="4034307" y="2370138"/>
            <a:ext cx="640800" cy="2715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grpSp>
        <p:nvGrpSpPr>
          <p:cNvPr id="327" name="Google Shape;327;p31"/>
          <p:cNvGrpSpPr/>
          <p:nvPr/>
        </p:nvGrpSpPr>
        <p:grpSpPr>
          <a:xfrm>
            <a:off x="4069081" y="1105402"/>
            <a:ext cx="571251" cy="503986"/>
            <a:chOff x="3331330" y="1109034"/>
            <a:chExt cx="505800" cy="446400"/>
          </a:xfrm>
        </p:grpSpPr>
        <p:sp>
          <p:nvSpPr>
            <p:cNvPr id="274" name="Google Shape;274;p31"/>
            <p:cNvSpPr/>
            <p:nvPr/>
          </p:nvSpPr>
          <p:spPr>
            <a:xfrm>
              <a:off x="3331330" y="1109034"/>
              <a:ext cx="505800" cy="44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Supply</a:t>
              </a:r>
              <a:endParaRPr sz="800">
                <a:solidFill>
                  <a:srgbClr val="36A987"/>
                </a:solidFill>
                <a:latin typeface="Inter Light"/>
                <a:ea typeface="Inter Light"/>
                <a:cs typeface="Inter Light"/>
                <a:sym typeface="Inter Light"/>
              </a:endParaRPr>
            </a:p>
          </p:txBody>
        </p:sp>
        <p:pic>
          <p:nvPicPr>
            <p:cNvPr id="328" name="Google Shape;328;p31"/>
            <p:cNvPicPr preferRelativeResize="0"/>
            <p:nvPr/>
          </p:nvPicPr>
          <p:blipFill>
            <a:blip r:embed="rId12">
              <a:alphaModFix/>
            </a:blip>
            <a:stretch>
              <a:fillRect/>
            </a:stretch>
          </p:blipFill>
          <p:spPr>
            <a:xfrm>
              <a:off x="3451872" y="1157750"/>
              <a:ext cx="264741" cy="236180"/>
            </a:xfrm>
            <a:prstGeom prst="rect">
              <a:avLst/>
            </a:prstGeom>
            <a:noFill/>
            <a:ln>
              <a:noFill/>
            </a:ln>
          </p:spPr>
        </p:pic>
      </p:grpSp>
      <p:sp>
        <p:nvSpPr>
          <p:cNvPr id="329" name="Google Shape;329;p31"/>
          <p:cNvSpPr/>
          <p:nvPr/>
        </p:nvSpPr>
        <p:spPr>
          <a:xfrm>
            <a:off x="4072100" y="790988"/>
            <a:ext cx="5652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grpSp>
        <p:nvGrpSpPr>
          <p:cNvPr id="330" name="Google Shape;330;p31"/>
          <p:cNvGrpSpPr/>
          <p:nvPr/>
        </p:nvGrpSpPr>
        <p:grpSpPr>
          <a:xfrm>
            <a:off x="5390302" y="1841459"/>
            <a:ext cx="510476" cy="493290"/>
            <a:chOff x="4302288" y="1839296"/>
            <a:chExt cx="431400" cy="435000"/>
          </a:xfrm>
        </p:grpSpPr>
        <p:sp>
          <p:nvSpPr>
            <p:cNvPr id="270" name="Google Shape;270;p31"/>
            <p:cNvSpPr/>
            <p:nvPr/>
          </p:nvSpPr>
          <p:spPr>
            <a:xfrm>
              <a:off x="4302288" y="1839296"/>
              <a:ext cx="431400" cy="4350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900">
                  <a:solidFill>
                    <a:srgbClr val="36A987"/>
                  </a:solidFill>
                  <a:latin typeface="Inter Light"/>
                  <a:ea typeface="Inter Light"/>
                  <a:cs typeface="Inter Light"/>
                  <a:sym typeface="Inter Light"/>
                </a:rPr>
                <a:t>Order</a:t>
              </a:r>
              <a:endParaRPr sz="900">
                <a:solidFill>
                  <a:srgbClr val="36A987"/>
                </a:solidFill>
                <a:latin typeface="Inter Light"/>
                <a:ea typeface="Inter Light"/>
                <a:cs typeface="Inter Light"/>
                <a:sym typeface="Inter Light"/>
              </a:endParaRPr>
            </a:p>
          </p:txBody>
        </p:sp>
        <p:pic>
          <p:nvPicPr>
            <p:cNvPr id="331" name="Google Shape;331;p31"/>
            <p:cNvPicPr preferRelativeResize="0"/>
            <p:nvPr/>
          </p:nvPicPr>
          <p:blipFill>
            <a:blip r:embed="rId13">
              <a:alphaModFix/>
            </a:blip>
            <a:stretch>
              <a:fillRect/>
            </a:stretch>
          </p:blipFill>
          <p:spPr>
            <a:xfrm>
              <a:off x="4393687" y="1851496"/>
              <a:ext cx="248595" cy="252000"/>
            </a:xfrm>
            <a:prstGeom prst="rect">
              <a:avLst/>
            </a:prstGeom>
            <a:noFill/>
            <a:ln>
              <a:noFill/>
            </a:ln>
          </p:spPr>
        </p:pic>
      </p:grpSp>
      <p:sp>
        <p:nvSpPr>
          <p:cNvPr id="332" name="Google Shape;332;p31"/>
          <p:cNvSpPr/>
          <p:nvPr/>
        </p:nvSpPr>
        <p:spPr>
          <a:xfrm>
            <a:off x="5388139" y="2366850"/>
            <a:ext cx="5148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333" name="Google Shape;333;p31"/>
          <p:cNvSpPr/>
          <p:nvPr/>
        </p:nvSpPr>
        <p:spPr>
          <a:xfrm>
            <a:off x="3379073" y="3116550"/>
            <a:ext cx="13599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Purchase / Marketplace</a:t>
            </a:r>
            <a:endParaRPr b="1" sz="700">
              <a:solidFill>
                <a:srgbClr val="1C4587"/>
              </a:solidFill>
              <a:latin typeface="Inter"/>
              <a:ea typeface="Inter"/>
              <a:cs typeface="Inter"/>
              <a:sym typeface="Inter"/>
            </a:endParaRPr>
          </a:p>
        </p:txBody>
      </p:sp>
      <p:sp>
        <p:nvSpPr>
          <p:cNvPr id="334" name="Google Shape;334;p31"/>
          <p:cNvSpPr/>
          <p:nvPr/>
        </p:nvSpPr>
        <p:spPr>
          <a:xfrm>
            <a:off x="3055675" y="4025800"/>
            <a:ext cx="13323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Inventory / merchants management</a:t>
            </a:r>
            <a:endParaRPr i="1" sz="700" u="sng">
              <a:solidFill>
                <a:srgbClr val="351C75"/>
              </a:solidFill>
              <a:latin typeface="Inter Light"/>
              <a:ea typeface="Inter Light"/>
              <a:cs typeface="Inter Light"/>
              <a:sym typeface="Inter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2"/>
          <p:cNvSpPr/>
          <p:nvPr/>
        </p:nvSpPr>
        <p:spPr>
          <a:xfrm>
            <a:off x="6574050" y="2815250"/>
            <a:ext cx="1740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Customer success/care</a:t>
            </a:r>
            <a:endParaRPr i="1" sz="700">
              <a:solidFill>
                <a:srgbClr val="1C4587"/>
              </a:solidFill>
              <a:latin typeface="Inter"/>
              <a:ea typeface="Inter"/>
              <a:cs typeface="Inter"/>
              <a:sym typeface="Inter"/>
            </a:endParaRPr>
          </a:p>
        </p:txBody>
      </p:sp>
      <p:sp>
        <p:nvSpPr>
          <p:cNvPr id="340" name="Google Shape;340;p32"/>
          <p:cNvSpPr txBox="1"/>
          <p:nvPr>
            <p:ph type="title"/>
          </p:nvPr>
        </p:nvSpPr>
        <p:spPr>
          <a:xfrm>
            <a:off x="311700" y="18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Industry Model</a:t>
            </a:r>
            <a:endParaRPr b="0" sz="1300"/>
          </a:p>
        </p:txBody>
      </p:sp>
      <p:sp>
        <p:nvSpPr>
          <p:cNvPr id="341" name="Google Shape;341;p32"/>
          <p:cNvSpPr/>
          <p:nvPr/>
        </p:nvSpPr>
        <p:spPr>
          <a:xfrm>
            <a:off x="2070280" y="1038373"/>
            <a:ext cx="6156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R&amp;D</a:t>
            </a:r>
            <a:endParaRPr sz="1100">
              <a:solidFill>
                <a:srgbClr val="36A987"/>
              </a:solidFill>
              <a:latin typeface="Inter Light"/>
              <a:ea typeface="Inter Light"/>
              <a:cs typeface="Inter Light"/>
              <a:sym typeface="Inter Light"/>
            </a:endParaRPr>
          </a:p>
        </p:txBody>
      </p:sp>
      <p:cxnSp>
        <p:nvCxnSpPr>
          <p:cNvPr id="342" name="Google Shape;342;p32"/>
          <p:cNvCxnSpPr>
            <a:stCxn id="343" idx="3"/>
            <a:endCxn id="344" idx="1"/>
          </p:cNvCxnSpPr>
          <p:nvPr/>
        </p:nvCxnSpPr>
        <p:spPr>
          <a:xfrm>
            <a:off x="1900775" y="2048170"/>
            <a:ext cx="962100" cy="1200"/>
          </a:xfrm>
          <a:prstGeom prst="bentConnector3">
            <a:avLst>
              <a:gd fmla="val 49998" name="adj1"/>
            </a:avLst>
          </a:prstGeom>
          <a:noFill/>
          <a:ln cap="flat" cmpd="sng" w="19050">
            <a:solidFill>
              <a:srgbClr val="FF9652"/>
            </a:solidFill>
            <a:prstDash val="solid"/>
            <a:round/>
            <a:headEnd len="med" w="med" type="none"/>
            <a:tailEnd len="med" w="med" type="stealth"/>
          </a:ln>
        </p:spPr>
      </p:cxnSp>
      <p:cxnSp>
        <p:nvCxnSpPr>
          <p:cNvPr id="345" name="Google Shape;345;p32"/>
          <p:cNvCxnSpPr>
            <a:stCxn id="344" idx="3"/>
            <a:endCxn id="346" idx="1"/>
          </p:cNvCxnSpPr>
          <p:nvPr/>
        </p:nvCxnSpPr>
        <p:spPr>
          <a:xfrm>
            <a:off x="3720237" y="2049273"/>
            <a:ext cx="1266900" cy="600"/>
          </a:xfrm>
          <a:prstGeom prst="bentConnector3">
            <a:avLst>
              <a:gd fmla="val 49998" name="adj1"/>
            </a:avLst>
          </a:prstGeom>
          <a:noFill/>
          <a:ln cap="flat" cmpd="sng" w="19050">
            <a:solidFill>
              <a:srgbClr val="FF9652"/>
            </a:solidFill>
            <a:prstDash val="solid"/>
            <a:round/>
            <a:headEnd len="med" w="med" type="none"/>
            <a:tailEnd len="med" w="med" type="stealth"/>
          </a:ln>
        </p:spPr>
      </p:cxnSp>
      <p:cxnSp>
        <p:nvCxnSpPr>
          <p:cNvPr id="347" name="Google Shape;347;p32"/>
          <p:cNvCxnSpPr>
            <a:stCxn id="348" idx="2"/>
            <a:endCxn id="346" idx="1"/>
          </p:cNvCxnSpPr>
          <p:nvPr/>
        </p:nvCxnSpPr>
        <p:spPr>
          <a:xfrm flipH="1" rot="-5400000">
            <a:off x="4447959" y="1510273"/>
            <a:ext cx="474600" cy="603600"/>
          </a:xfrm>
          <a:prstGeom prst="bentConnector2">
            <a:avLst/>
          </a:prstGeom>
          <a:noFill/>
          <a:ln cap="flat" cmpd="sng" w="19050">
            <a:solidFill>
              <a:srgbClr val="FF9652"/>
            </a:solidFill>
            <a:prstDash val="solid"/>
            <a:round/>
            <a:headEnd len="med" w="med" type="none"/>
            <a:tailEnd len="med" w="med" type="stealth"/>
          </a:ln>
        </p:spPr>
      </p:cxnSp>
      <p:cxnSp>
        <p:nvCxnSpPr>
          <p:cNvPr id="349" name="Google Shape;349;p32"/>
          <p:cNvCxnSpPr>
            <a:stCxn id="341" idx="2"/>
            <a:endCxn id="344" idx="1"/>
          </p:cNvCxnSpPr>
          <p:nvPr/>
        </p:nvCxnSpPr>
        <p:spPr>
          <a:xfrm flipH="1" rot="-5400000">
            <a:off x="2383180" y="1569673"/>
            <a:ext cx="474600" cy="484800"/>
          </a:xfrm>
          <a:prstGeom prst="bentConnector2">
            <a:avLst/>
          </a:prstGeom>
          <a:noFill/>
          <a:ln cap="flat" cmpd="sng" w="19050">
            <a:solidFill>
              <a:srgbClr val="FF9652"/>
            </a:solidFill>
            <a:prstDash val="solid"/>
            <a:round/>
            <a:headEnd len="med" w="med" type="none"/>
            <a:tailEnd len="med" w="med" type="none"/>
          </a:ln>
        </p:spPr>
      </p:cxnSp>
      <p:sp>
        <p:nvSpPr>
          <p:cNvPr id="350" name="Google Shape;350;p32"/>
          <p:cNvSpPr/>
          <p:nvPr/>
        </p:nvSpPr>
        <p:spPr>
          <a:xfrm rot="-5400000">
            <a:off x="378325" y="2304000"/>
            <a:ext cx="494400" cy="282600"/>
          </a:xfrm>
          <a:prstGeom prst="round2SameRect">
            <a:avLst>
              <a:gd fmla="val 16667" name="adj1"/>
              <a:gd fmla="val 0" name="adj2"/>
            </a:avLst>
          </a:prstGeom>
          <a:solidFill>
            <a:srgbClr val="FF965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Data</a:t>
            </a:r>
            <a:endParaRPr sz="1100">
              <a:solidFill>
                <a:schemeClr val="lt1"/>
              </a:solidFill>
            </a:endParaRPr>
          </a:p>
        </p:txBody>
      </p:sp>
      <p:sp>
        <p:nvSpPr>
          <p:cNvPr id="351" name="Google Shape;351;p32"/>
          <p:cNvSpPr/>
          <p:nvPr/>
        </p:nvSpPr>
        <p:spPr>
          <a:xfrm>
            <a:off x="2070275" y="724300"/>
            <a:ext cx="6156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352" name="Google Shape;352;p32"/>
          <p:cNvSpPr/>
          <p:nvPr/>
        </p:nvSpPr>
        <p:spPr>
          <a:xfrm rot="-5400000">
            <a:off x="273775" y="2961483"/>
            <a:ext cx="703500" cy="282600"/>
          </a:xfrm>
          <a:prstGeom prst="round2SameRect">
            <a:avLst>
              <a:gd fmla="val 16667" name="adj1"/>
              <a:gd fmla="val 0" name="adj2"/>
            </a:avLst>
          </a:prstGeom>
          <a:solidFill>
            <a:srgbClr val="073763"/>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Service</a:t>
            </a:r>
            <a:endParaRPr sz="1100">
              <a:solidFill>
                <a:schemeClr val="lt1"/>
              </a:solidFill>
            </a:endParaRPr>
          </a:p>
        </p:txBody>
      </p:sp>
      <p:sp>
        <p:nvSpPr>
          <p:cNvPr id="353" name="Google Shape;353;p32"/>
          <p:cNvSpPr/>
          <p:nvPr/>
        </p:nvSpPr>
        <p:spPr>
          <a:xfrm rot="-5400000">
            <a:off x="165025" y="3830900"/>
            <a:ext cx="921000" cy="282600"/>
          </a:xfrm>
          <a:prstGeom prst="round2SameRect">
            <a:avLst>
              <a:gd fmla="val 16667" name="adj1"/>
              <a:gd fmla="val 0" name="adj2"/>
            </a:avLst>
          </a:prstGeom>
          <a:solidFill>
            <a:srgbClr val="351C75"/>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GB" sz="1100">
                <a:solidFill>
                  <a:schemeClr val="lt1"/>
                </a:solidFill>
              </a:rPr>
              <a:t>Use Case</a:t>
            </a:r>
            <a:endParaRPr sz="1100">
              <a:solidFill>
                <a:schemeClr val="lt1"/>
              </a:solidFill>
            </a:endParaRPr>
          </a:p>
        </p:txBody>
      </p:sp>
      <p:sp>
        <p:nvSpPr>
          <p:cNvPr id="354" name="Google Shape;354;p32"/>
          <p:cNvSpPr/>
          <p:nvPr/>
        </p:nvSpPr>
        <p:spPr>
          <a:xfrm>
            <a:off x="1596650" y="2793575"/>
            <a:ext cx="12144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Research &amp; Development</a:t>
            </a:r>
            <a:endParaRPr b="1" sz="700">
              <a:solidFill>
                <a:srgbClr val="1C4587"/>
              </a:solidFill>
              <a:latin typeface="Inter"/>
              <a:ea typeface="Inter"/>
              <a:cs typeface="Inter"/>
              <a:sym typeface="Inter"/>
            </a:endParaRPr>
          </a:p>
        </p:txBody>
      </p:sp>
      <p:sp>
        <p:nvSpPr>
          <p:cNvPr id="355" name="Google Shape;355;p32"/>
          <p:cNvSpPr/>
          <p:nvPr/>
        </p:nvSpPr>
        <p:spPr>
          <a:xfrm>
            <a:off x="2496600" y="3116550"/>
            <a:ext cx="12144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Operation team</a:t>
            </a:r>
            <a:endParaRPr b="1" sz="700">
              <a:solidFill>
                <a:srgbClr val="1C4587"/>
              </a:solidFill>
              <a:latin typeface="Inter"/>
              <a:ea typeface="Inter"/>
              <a:cs typeface="Inter"/>
              <a:sym typeface="Inter"/>
            </a:endParaRPr>
          </a:p>
        </p:txBody>
      </p:sp>
      <p:sp>
        <p:nvSpPr>
          <p:cNvPr id="356" name="Google Shape;356;p32"/>
          <p:cNvSpPr/>
          <p:nvPr/>
        </p:nvSpPr>
        <p:spPr>
          <a:xfrm>
            <a:off x="2825351" y="2793575"/>
            <a:ext cx="1332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Human resources</a:t>
            </a:r>
            <a:endParaRPr i="1" sz="700">
              <a:solidFill>
                <a:srgbClr val="1C4587"/>
              </a:solidFill>
              <a:latin typeface="Inter"/>
              <a:ea typeface="Inter"/>
              <a:cs typeface="Inter"/>
              <a:sym typeface="Inter"/>
            </a:endParaRPr>
          </a:p>
        </p:txBody>
      </p:sp>
      <p:sp>
        <p:nvSpPr>
          <p:cNvPr id="357" name="Google Shape;357;p32"/>
          <p:cNvSpPr/>
          <p:nvPr/>
        </p:nvSpPr>
        <p:spPr>
          <a:xfrm>
            <a:off x="3762475" y="3120050"/>
            <a:ext cx="11844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Media</a:t>
            </a:r>
            <a:endParaRPr i="1" sz="700">
              <a:solidFill>
                <a:srgbClr val="1C4587"/>
              </a:solidFill>
              <a:latin typeface="Inter"/>
              <a:ea typeface="Inter"/>
              <a:cs typeface="Inter"/>
              <a:sym typeface="Inter"/>
            </a:endParaRPr>
          </a:p>
        </p:txBody>
      </p:sp>
      <p:sp>
        <p:nvSpPr>
          <p:cNvPr id="358" name="Google Shape;358;p32"/>
          <p:cNvSpPr/>
          <p:nvPr/>
        </p:nvSpPr>
        <p:spPr>
          <a:xfrm>
            <a:off x="2903275" y="3568600"/>
            <a:ext cx="10257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Capacity planning</a:t>
            </a:r>
            <a:endParaRPr i="1" sz="700" u="sng">
              <a:solidFill>
                <a:srgbClr val="351C75"/>
              </a:solidFill>
              <a:latin typeface="Inter Light"/>
              <a:ea typeface="Inter Light"/>
              <a:cs typeface="Inter Light"/>
              <a:sym typeface="Inter Light"/>
            </a:endParaRPr>
          </a:p>
        </p:txBody>
      </p:sp>
      <p:sp>
        <p:nvSpPr>
          <p:cNvPr id="359" name="Google Shape;359;p32"/>
          <p:cNvSpPr/>
          <p:nvPr/>
        </p:nvSpPr>
        <p:spPr>
          <a:xfrm>
            <a:off x="2674675" y="4025800"/>
            <a:ext cx="13323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Production reporting</a:t>
            </a:r>
            <a:endParaRPr i="1" sz="700" u="sng">
              <a:solidFill>
                <a:srgbClr val="351C75"/>
              </a:solidFill>
              <a:latin typeface="Inter Light"/>
              <a:ea typeface="Inter Light"/>
              <a:cs typeface="Inter Light"/>
              <a:sym typeface="Inter Light"/>
            </a:endParaRPr>
          </a:p>
        </p:txBody>
      </p:sp>
      <p:sp>
        <p:nvSpPr>
          <p:cNvPr id="360" name="Google Shape;360;p32"/>
          <p:cNvSpPr/>
          <p:nvPr/>
        </p:nvSpPr>
        <p:spPr>
          <a:xfrm>
            <a:off x="4046275" y="3568600"/>
            <a:ext cx="11844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Campaign optimisation</a:t>
            </a:r>
            <a:endParaRPr i="1" sz="700" u="sng">
              <a:solidFill>
                <a:srgbClr val="351C75"/>
              </a:solidFill>
              <a:latin typeface="Inter Light"/>
              <a:ea typeface="Inter Light"/>
              <a:cs typeface="Inter Light"/>
              <a:sym typeface="Inter Light"/>
            </a:endParaRPr>
          </a:p>
        </p:txBody>
      </p:sp>
      <p:sp>
        <p:nvSpPr>
          <p:cNvPr id="361" name="Google Shape;361;p32"/>
          <p:cNvSpPr/>
          <p:nvPr/>
        </p:nvSpPr>
        <p:spPr>
          <a:xfrm>
            <a:off x="4579675" y="4025800"/>
            <a:ext cx="12951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Lead funnel monitoring</a:t>
            </a:r>
            <a:endParaRPr i="1" sz="700" u="sng">
              <a:solidFill>
                <a:srgbClr val="351C75"/>
              </a:solidFill>
              <a:latin typeface="Inter Light"/>
              <a:ea typeface="Inter Light"/>
              <a:cs typeface="Inter Light"/>
              <a:sym typeface="Inter Light"/>
            </a:endParaRPr>
          </a:p>
        </p:txBody>
      </p:sp>
      <p:sp>
        <p:nvSpPr>
          <p:cNvPr id="362" name="Google Shape;362;p32"/>
          <p:cNvSpPr/>
          <p:nvPr/>
        </p:nvSpPr>
        <p:spPr>
          <a:xfrm>
            <a:off x="1585100" y="3568600"/>
            <a:ext cx="12144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Predictive maintenance</a:t>
            </a:r>
            <a:endParaRPr i="1" sz="700" u="sng">
              <a:solidFill>
                <a:srgbClr val="351C75"/>
              </a:solidFill>
              <a:latin typeface="Inter Light"/>
              <a:ea typeface="Inter Light"/>
              <a:cs typeface="Inter Light"/>
              <a:sym typeface="Inter Light"/>
            </a:endParaRPr>
          </a:p>
        </p:txBody>
      </p:sp>
      <p:pic>
        <p:nvPicPr>
          <p:cNvPr id="363" name="Google Shape;363;p32"/>
          <p:cNvPicPr preferRelativeResize="0"/>
          <p:nvPr/>
        </p:nvPicPr>
        <p:blipFill>
          <a:blip r:embed="rId3">
            <a:alphaModFix/>
          </a:blip>
          <a:stretch>
            <a:fillRect/>
          </a:stretch>
        </p:blipFill>
        <p:spPr>
          <a:xfrm>
            <a:off x="2236773" y="1080097"/>
            <a:ext cx="282600" cy="245464"/>
          </a:xfrm>
          <a:prstGeom prst="rect">
            <a:avLst/>
          </a:prstGeom>
          <a:noFill/>
          <a:ln>
            <a:noFill/>
          </a:ln>
        </p:spPr>
      </p:pic>
      <p:sp>
        <p:nvSpPr>
          <p:cNvPr id="364" name="Google Shape;364;p32"/>
          <p:cNvSpPr/>
          <p:nvPr/>
        </p:nvSpPr>
        <p:spPr>
          <a:xfrm>
            <a:off x="6301541" y="1779970"/>
            <a:ext cx="5994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200">
                <a:solidFill>
                  <a:srgbClr val="36A987"/>
                </a:solidFill>
                <a:latin typeface="Inter Light"/>
                <a:ea typeface="Inter Light"/>
                <a:cs typeface="Inter Light"/>
                <a:sym typeface="Inter Light"/>
              </a:rPr>
              <a:t>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Client</a:t>
            </a:r>
            <a:endParaRPr sz="1100">
              <a:solidFill>
                <a:srgbClr val="36A987"/>
              </a:solidFill>
              <a:latin typeface="Inter Light"/>
              <a:ea typeface="Inter Light"/>
              <a:cs typeface="Inter Light"/>
              <a:sym typeface="Inter Light"/>
            </a:endParaRPr>
          </a:p>
        </p:txBody>
      </p:sp>
      <p:sp>
        <p:nvSpPr>
          <p:cNvPr id="365" name="Google Shape;365;p32"/>
          <p:cNvSpPr/>
          <p:nvPr/>
        </p:nvSpPr>
        <p:spPr>
          <a:xfrm>
            <a:off x="6286175" y="2352869"/>
            <a:ext cx="630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366" name="Google Shape;366;p32"/>
          <p:cNvPicPr preferRelativeResize="0"/>
          <p:nvPr/>
        </p:nvPicPr>
        <p:blipFill>
          <a:blip r:embed="rId4">
            <a:alphaModFix/>
          </a:blip>
          <a:stretch>
            <a:fillRect/>
          </a:stretch>
        </p:blipFill>
        <p:spPr>
          <a:xfrm>
            <a:off x="6446032" y="1835775"/>
            <a:ext cx="310418" cy="278100"/>
          </a:xfrm>
          <a:prstGeom prst="rect">
            <a:avLst/>
          </a:prstGeom>
          <a:noFill/>
          <a:ln>
            <a:noFill/>
          </a:ln>
        </p:spPr>
      </p:pic>
      <p:sp>
        <p:nvSpPr>
          <p:cNvPr id="367" name="Google Shape;367;p32"/>
          <p:cNvSpPr/>
          <p:nvPr/>
        </p:nvSpPr>
        <p:spPr>
          <a:xfrm>
            <a:off x="7368263" y="1779975"/>
            <a:ext cx="8280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800">
                <a:solidFill>
                  <a:srgbClr val="36A987"/>
                </a:solidFill>
                <a:latin typeface="Inter Light"/>
                <a:ea typeface="Inter Light"/>
                <a:cs typeface="Inter Light"/>
                <a:sym typeface="Inter Light"/>
              </a:rPr>
              <a:t>Customer relation</a:t>
            </a:r>
            <a:endParaRPr sz="800">
              <a:solidFill>
                <a:srgbClr val="36A987"/>
              </a:solidFill>
              <a:latin typeface="Inter Light"/>
              <a:ea typeface="Inter Light"/>
              <a:cs typeface="Inter Light"/>
              <a:sym typeface="Inter Light"/>
            </a:endParaRPr>
          </a:p>
        </p:txBody>
      </p:sp>
      <p:sp>
        <p:nvSpPr>
          <p:cNvPr id="368" name="Google Shape;368;p32"/>
          <p:cNvSpPr/>
          <p:nvPr/>
        </p:nvSpPr>
        <p:spPr>
          <a:xfrm>
            <a:off x="7374950" y="2352250"/>
            <a:ext cx="828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369" name="Google Shape;369;p32"/>
          <p:cNvPicPr preferRelativeResize="0"/>
          <p:nvPr/>
        </p:nvPicPr>
        <p:blipFill>
          <a:blip r:embed="rId5">
            <a:alphaModFix/>
          </a:blip>
          <a:stretch>
            <a:fillRect/>
          </a:stretch>
        </p:blipFill>
        <p:spPr>
          <a:xfrm>
            <a:off x="7652675" y="1795082"/>
            <a:ext cx="259200" cy="259200"/>
          </a:xfrm>
          <a:prstGeom prst="rect">
            <a:avLst/>
          </a:prstGeom>
          <a:noFill/>
          <a:ln>
            <a:noFill/>
          </a:ln>
        </p:spPr>
      </p:pic>
      <p:cxnSp>
        <p:nvCxnSpPr>
          <p:cNvPr id="370" name="Google Shape;370;p32"/>
          <p:cNvCxnSpPr>
            <a:stCxn id="364" idx="3"/>
            <a:endCxn id="367" idx="1"/>
          </p:cNvCxnSpPr>
          <p:nvPr/>
        </p:nvCxnSpPr>
        <p:spPr>
          <a:xfrm>
            <a:off x="6900941" y="2048170"/>
            <a:ext cx="467400" cy="600"/>
          </a:xfrm>
          <a:prstGeom prst="bentConnector3">
            <a:avLst>
              <a:gd fmla="val 49992" name="adj1"/>
            </a:avLst>
          </a:prstGeom>
          <a:noFill/>
          <a:ln cap="flat" cmpd="sng" w="19050">
            <a:solidFill>
              <a:srgbClr val="FF9652"/>
            </a:solidFill>
            <a:prstDash val="solid"/>
            <a:round/>
            <a:headEnd len="med" w="med" type="none"/>
            <a:tailEnd len="med" w="med" type="stealth"/>
          </a:ln>
        </p:spPr>
      </p:cxnSp>
      <p:sp>
        <p:nvSpPr>
          <p:cNvPr id="371" name="Google Shape;371;p32"/>
          <p:cNvSpPr/>
          <p:nvPr/>
        </p:nvSpPr>
        <p:spPr>
          <a:xfrm>
            <a:off x="6293455" y="1109537"/>
            <a:ext cx="615600" cy="464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Mail</a:t>
            </a:r>
            <a:endParaRPr sz="1100">
              <a:solidFill>
                <a:srgbClr val="36A987"/>
              </a:solidFill>
              <a:latin typeface="Inter Light"/>
              <a:ea typeface="Inter Light"/>
              <a:cs typeface="Inter Light"/>
              <a:sym typeface="Inter Light"/>
            </a:endParaRPr>
          </a:p>
        </p:txBody>
      </p:sp>
      <p:sp>
        <p:nvSpPr>
          <p:cNvPr id="372" name="Google Shape;372;p32"/>
          <p:cNvSpPr/>
          <p:nvPr/>
        </p:nvSpPr>
        <p:spPr>
          <a:xfrm>
            <a:off x="6293450" y="795463"/>
            <a:ext cx="6156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Clr>
                <a:schemeClr val="dk1"/>
              </a:buClr>
              <a:buSzPts val="1100"/>
              <a:buFont typeface="Arial"/>
              <a:buNone/>
            </a:pPr>
            <a:r>
              <a:t/>
            </a:r>
            <a:endParaRPr i="1" sz="500">
              <a:solidFill>
                <a:schemeClr val="lt1"/>
              </a:solidFill>
              <a:latin typeface="Inter"/>
              <a:ea typeface="Inter"/>
              <a:cs typeface="Inter"/>
              <a:sym typeface="Inter"/>
            </a:endParaRPr>
          </a:p>
        </p:txBody>
      </p:sp>
      <p:pic>
        <p:nvPicPr>
          <p:cNvPr id="373" name="Google Shape;373;p32"/>
          <p:cNvPicPr preferRelativeResize="0"/>
          <p:nvPr/>
        </p:nvPicPr>
        <p:blipFill>
          <a:blip r:embed="rId6">
            <a:alphaModFix/>
          </a:blip>
          <a:stretch>
            <a:fillRect/>
          </a:stretch>
        </p:blipFill>
        <p:spPr>
          <a:xfrm>
            <a:off x="6470200" y="1133649"/>
            <a:ext cx="282600" cy="252326"/>
          </a:xfrm>
          <a:prstGeom prst="rect">
            <a:avLst/>
          </a:prstGeom>
          <a:noFill/>
          <a:ln>
            <a:noFill/>
          </a:ln>
        </p:spPr>
      </p:pic>
      <p:cxnSp>
        <p:nvCxnSpPr>
          <p:cNvPr id="374" name="Google Shape;374;p32"/>
          <p:cNvCxnSpPr>
            <a:stCxn id="371" idx="2"/>
            <a:endCxn id="364" idx="0"/>
          </p:cNvCxnSpPr>
          <p:nvPr/>
        </p:nvCxnSpPr>
        <p:spPr>
          <a:xfrm flipH="1" rot="-5400000">
            <a:off x="6498505" y="1676687"/>
            <a:ext cx="206100" cy="600"/>
          </a:xfrm>
          <a:prstGeom prst="bentConnector3">
            <a:avLst>
              <a:gd fmla="val 49984" name="adj1"/>
            </a:avLst>
          </a:prstGeom>
          <a:noFill/>
          <a:ln cap="flat" cmpd="sng" w="19050">
            <a:solidFill>
              <a:srgbClr val="FF9652"/>
            </a:solidFill>
            <a:prstDash val="solid"/>
            <a:round/>
            <a:headEnd len="med" w="med" type="none"/>
            <a:tailEnd len="med" w="med" type="stealth"/>
          </a:ln>
        </p:spPr>
      </p:cxnSp>
      <p:cxnSp>
        <p:nvCxnSpPr>
          <p:cNvPr id="375" name="Google Shape;375;p32"/>
          <p:cNvCxnSpPr>
            <a:stCxn id="346" idx="3"/>
            <a:endCxn id="364" idx="1"/>
          </p:cNvCxnSpPr>
          <p:nvPr/>
        </p:nvCxnSpPr>
        <p:spPr>
          <a:xfrm flipH="1" rot="10800000">
            <a:off x="5635088" y="2048275"/>
            <a:ext cx="666600" cy="1200"/>
          </a:xfrm>
          <a:prstGeom prst="bentConnector3">
            <a:avLst>
              <a:gd fmla="val 49989" name="adj1"/>
            </a:avLst>
          </a:prstGeom>
          <a:noFill/>
          <a:ln cap="flat" cmpd="sng" w="19050">
            <a:solidFill>
              <a:srgbClr val="FF9652"/>
            </a:solidFill>
            <a:prstDash val="solid"/>
            <a:round/>
            <a:headEnd len="med" w="med" type="none"/>
            <a:tailEnd len="med" w="med" type="stealth"/>
          </a:ln>
        </p:spPr>
      </p:cxnSp>
      <p:sp>
        <p:nvSpPr>
          <p:cNvPr id="376" name="Google Shape;376;p32"/>
          <p:cNvSpPr/>
          <p:nvPr/>
        </p:nvSpPr>
        <p:spPr>
          <a:xfrm>
            <a:off x="4951675" y="3120050"/>
            <a:ext cx="14943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Sales</a:t>
            </a:r>
            <a:endParaRPr i="1" sz="700">
              <a:solidFill>
                <a:srgbClr val="1C4587"/>
              </a:solidFill>
              <a:latin typeface="Inter"/>
              <a:ea typeface="Inter"/>
              <a:cs typeface="Inter"/>
              <a:sym typeface="Inter"/>
            </a:endParaRPr>
          </a:p>
        </p:txBody>
      </p:sp>
      <p:sp>
        <p:nvSpPr>
          <p:cNvPr id="377" name="Google Shape;377;p32"/>
          <p:cNvSpPr/>
          <p:nvPr/>
        </p:nvSpPr>
        <p:spPr>
          <a:xfrm>
            <a:off x="7018075" y="3568600"/>
            <a:ext cx="14688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Customers satisfaction monitoring</a:t>
            </a:r>
            <a:endParaRPr i="1" sz="700" u="sng">
              <a:solidFill>
                <a:srgbClr val="351C75"/>
              </a:solidFill>
              <a:latin typeface="Inter Light"/>
              <a:ea typeface="Inter Light"/>
              <a:cs typeface="Inter Light"/>
              <a:sym typeface="Inter Light"/>
            </a:endParaRPr>
          </a:p>
        </p:txBody>
      </p:sp>
      <p:sp>
        <p:nvSpPr>
          <p:cNvPr id="378" name="Google Shape;378;p32"/>
          <p:cNvSpPr/>
          <p:nvPr/>
        </p:nvSpPr>
        <p:spPr>
          <a:xfrm rot="-5400000">
            <a:off x="-45575" y="1326851"/>
            <a:ext cx="1342200" cy="282600"/>
          </a:xfrm>
          <a:prstGeom prst="round2SameRect">
            <a:avLst>
              <a:gd fmla="val 16667" name="adj1"/>
              <a:gd fmla="val 0" name="adj2"/>
            </a:avLst>
          </a:prstGeom>
          <a:solidFill>
            <a:srgbClr val="36A9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100">
                <a:solidFill>
                  <a:schemeClr val="lt1"/>
                </a:solidFill>
              </a:rPr>
              <a:t>Activity model</a:t>
            </a:r>
            <a:endParaRPr sz="1100">
              <a:solidFill>
                <a:schemeClr val="lt1"/>
              </a:solidFill>
            </a:endParaRPr>
          </a:p>
        </p:txBody>
      </p:sp>
      <p:sp>
        <p:nvSpPr>
          <p:cNvPr id="379" name="Google Shape;379;p32"/>
          <p:cNvSpPr/>
          <p:nvPr/>
        </p:nvSpPr>
        <p:spPr>
          <a:xfrm>
            <a:off x="4661625" y="2793575"/>
            <a:ext cx="12144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Finance</a:t>
            </a:r>
            <a:endParaRPr i="1" sz="700">
              <a:solidFill>
                <a:srgbClr val="1C4587"/>
              </a:solidFill>
              <a:latin typeface="Inter"/>
              <a:ea typeface="Inter"/>
              <a:cs typeface="Inter"/>
              <a:sym typeface="Inter"/>
            </a:endParaRPr>
          </a:p>
        </p:txBody>
      </p:sp>
      <p:sp>
        <p:nvSpPr>
          <p:cNvPr id="380" name="Google Shape;380;p32"/>
          <p:cNvSpPr/>
          <p:nvPr/>
        </p:nvSpPr>
        <p:spPr>
          <a:xfrm>
            <a:off x="5334267" y="3568600"/>
            <a:ext cx="11844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FInancial management</a:t>
            </a:r>
            <a:endParaRPr i="1" sz="700" u="sng">
              <a:solidFill>
                <a:srgbClr val="351C75"/>
              </a:solidFill>
              <a:latin typeface="Inter Light"/>
              <a:ea typeface="Inter Light"/>
              <a:cs typeface="Inter Light"/>
              <a:sym typeface="Inter Light"/>
            </a:endParaRPr>
          </a:p>
        </p:txBody>
      </p:sp>
      <p:sp>
        <p:nvSpPr>
          <p:cNvPr id="348" name="Google Shape;348;p32"/>
          <p:cNvSpPr/>
          <p:nvPr/>
        </p:nvSpPr>
        <p:spPr>
          <a:xfrm>
            <a:off x="4008909" y="1038373"/>
            <a:ext cx="7491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Ads</a:t>
            </a:r>
            <a:endParaRPr sz="1100">
              <a:solidFill>
                <a:srgbClr val="36A987"/>
              </a:solidFill>
              <a:latin typeface="Inter Light"/>
              <a:ea typeface="Inter Light"/>
              <a:cs typeface="Inter Light"/>
              <a:sym typeface="Inter Light"/>
            </a:endParaRPr>
          </a:p>
        </p:txBody>
      </p:sp>
      <p:sp>
        <p:nvSpPr>
          <p:cNvPr id="381" name="Google Shape;381;p32"/>
          <p:cNvSpPr/>
          <p:nvPr/>
        </p:nvSpPr>
        <p:spPr>
          <a:xfrm>
            <a:off x="2853698" y="1038376"/>
            <a:ext cx="8715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l">
              <a:spcBef>
                <a:spcPts val="0"/>
              </a:spcBef>
              <a:spcAft>
                <a:spcPts val="0"/>
              </a:spcAft>
              <a:buNone/>
            </a:pPr>
            <a:r>
              <a:rPr lang="en-GB" sz="1100">
                <a:solidFill>
                  <a:srgbClr val="36A987"/>
                </a:solidFill>
                <a:latin typeface="Inter Light"/>
                <a:ea typeface="Inter Light"/>
                <a:cs typeface="Inter Light"/>
                <a:sym typeface="Inter Light"/>
              </a:rPr>
              <a:t>  </a:t>
            </a:r>
            <a:endParaRPr sz="11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Recruitment</a:t>
            </a:r>
            <a:endParaRPr sz="1100">
              <a:solidFill>
                <a:srgbClr val="36A987"/>
              </a:solidFill>
              <a:latin typeface="Inter Light"/>
              <a:ea typeface="Inter Light"/>
              <a:cs typeface="Inter Light"/>
              <a:sym typeface="Inter Light"/>
            </a:endParaRPr>
          </a:p>
        </p:txBody>
      </p:sp>
      <p:sp>
        <p:nvSpPr>
          <p:cNvPr id="382" name="Google Shape;382;p32"/>
          <p:cNvSpPr/>
          <p:nvPr/>
        </p:nvSpPr>
        <p:spPr>
          <a:xfrm>
            <a:off x="2846710" y="724300"/>
            <a:ext cx="8715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cxnSp>
        <p:nvCxnSpPr>
          <p:cNvPr id="383" name="Google Shape;383;p32"/>
          <p:cNvCxnSpPr>
            <a:stCxn id="381" idx="2"/>
            <a:endCxn id="344" idx="0"/>
          </p:cNvCxnSpPr>
          <p:nvPr/>
        </p:nvCxnSpPr>
        <p:spPr>
          <a:xfrm flipH="1" rot="-5400000">
            <a:off x="3187298" y="1676925"/>
            <a:ext cx="206400" cy="2100"/>
          </a:xfrm>
          <a:prstGeom prst="bentConnector3">
            <a:avLst>
              <a:gd fmla="val 49975" name="adj1"/>
            </a:avLst>
          </a:prstGeom>
          <a:noFill/>
          <a:ln cap="flat" cmpd="sng" w="19050">
            <a:solidFill>
              <a:srgbClr val="FF9652"/>
            </a:solidFill>
            <a:prstDash val="solid"/>
            <a:round/>
            <a:headEnd len="med" w="med" type="none"/>
            <a:tailEnd len="med" w="med" type="stealth"/>
          </a:ln>
        </p:spPr>
      </p:cxnSp>
      <p:sp>
        <p:nvSpPr>
          <p:cNvPr id="384" name="Google Shape;384;p32"/>
          <p:cNvSpPr/>
          <p:nvPr/>
        </p:nvSpPr>
        <p:spPr>
          <a:xfrm>
            <a:off x="4012172" y="724300"/>
            <a:ext cx="7491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385" name="Google Shape;385;p32"/>
          <p:cNvPicPr preferRelativeResize="0"/>
          <p:nvPr/>
        </p:nvPicPr>
        <p:blipFill>
          <a:blip r:embed="rId7">
            <a:alphaModFix/>
          </a:blip>
          <a:stretch>
            <a:fillRect/>
          </a:stretch>
        </p:blipFill>
        <p:spPr>
          <a:xfrm>
            <a:off x="3165384" y="1078771"/>
            <a:ext cx="248100" cy="248100"/>
          </a:xfrm>
          <a:prstGeom prst="rect">
            <a:avLst/>
          </a:prstGeom>
          <a:noFill/>
          <a:ln>
            <a:noFill/>
          </a:ln>
        </p:spPr>
      </p:pic>
      <p:pic>
        <p:nvPicPr>
          <p:cNvPr id="386" name="Google Shape;386;p32"/>
          <p:cNvPicPr preferRelativeResize="0"/>
          <p:nvPr/>
        </p:nvPicPr>
        <p:blipFill>
          <a:blip r:embed="rId8">
            <a:alphaModFix/>
          </a:blip>
          <a:stretch>
            <a:fillRect/>
          </a:stretch>
        </p:blipFill>
        <p:spPr>
          <a:xfrm>
            <a:off x="4260796" y="1090626"/>
            <a:ext cx="261300" cy="261329"/>
          </a:xfrm>
          <a:prstGeom prst="rect">
            <a:avLst/>
          </a:prstGeom>
          <a:noFill/>
          <a:ln>
            <a:noFill/>
          </a:ln>
        </p:spPr>
      </p:pic>
      <p:sp>
        <p:nvSpPr>
          <p:cNvPr id="387" name="Google Shape;387;p32"/>
          <p:cNvSpPr/>
          <p:nvPr/>
        </p:nvSpPr>
        <p:spPr>
          <a:xfrm>
            <a:off x="4971545" y="1038373"/>
            <a:ext cx="6768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18000" lIns="0" spcFirstLastPara="1" rIns="0" wrap="square" tIns="91425">
            <a:noAutofit/>
          </a:bodyPr>
          <a:lstStyle/>
          <a:p>
            <a:pPr indent="0" lvl="0" marL="0" rtl="0" algn="ctr">
              <a:spcBef>
                <a:spcPts val="0"/>
              </a:spcBef>
              <a:spcAft>
                <a:spcPts val="0"/>
              </a:spcAft>
              <a:buClr>
                <a:schemeClr val="dk1"/>
              </a:buClr>
              <a:buSzPts val="1100"/>
              <a:buFont typeface="Arial"/>
              <a:buNone/>
            </a:pPr>
            <a:r>
              <a:rPr lang="en-GB" sz="900">
                <a:solidFill>
                  <a:srgbClr val="36A987"/>
                </a:solidFill>
                <a:latin typeface="Inter Light"/>
                <a:ea typeface="Inter Light"/>
                <a:cs typeface="Inter Light"/>
                <a:sym typeface="Inter Light"/>
              </a:rPr>
              <a:t>Payment</a:t>
            </a:r>
            <a:endParaRPr sz="1100">
              <a:solidFill>
                <a:srgbClr val="36A987"/>
              </a:solidFill>
              <a:latin typeface="Inter Light"/>
              <a:ea typeface="Inter Light"/>
              <a:cs typeface="Inter Light"/>
              <a:sym typeface="Inter Light"/>
            </a:endParaRPr>
          </a:p>
        </p:txBody>
      </p:sp>
      <p:sp>
        <p:nvSpPr>
          <p:cNvPr id="388" name="Google Shape;388;p32"/>
          <p:cNvSpPr/>
          <p:nvPr/>
        </p:nvSpPr>
        <p:spPr>
          <a:xfrm>
            <a:off x="4974494" y="724300"/>
            <a:ext cx="6768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cxnSp>
        <p:nvCxnSpPr>
          <p:cNvPr id="389" name="Google Shape;389;p32"/>
          <p:cNvCxnSpPr>
            <a:stCxn id="387" idx="2"/>
            <a:endCxn id="346" idx="0"/>
          </p:cNvCxnSpPr>
          <p:nvPr/>
        </p:nvCxnSpPr>
        <p:spPr>
          <a:xfrm flipH="1" rot="-5400000">
            <a:off x="5207345" y="1677373"/>
            <a:ext cx="206400" cy="1200"/>
          </a:xfrm>
          <a:prstGeom prst="bentConnector3">
            <a:avLst>
              <a:gd fmla="val 50025" name="adj1"/>
            </a:avLst>
          </a:prstGeom>
          <a:noFill/>
          <a:ln cap="flat" cmpd="sng" w="19050">
            <a:solidFill>
              <a:srgbClr val="FF9652"/>
            </a:solidFill>
            <a:prstDash val="solid"/>
            <a:round/>
            <a:headEnd len="med" w="med" type="none"/>
            <a:tailEnd len="med" w="med" type="stealth"/>
          </a:ln>
        </p:spPr>
      </p:cxnSp>
      <p:pic>
        <p:nvPicPr>
          <p:cNvPr id="390" name="Google Shape;390;p32"/>
          <p:cNvPicPr preferRelativeResize="0"/>
          <p:nvPr/>
        </p:nvPicPr>
        <p:blipFill>
          <a:blip r:embed="rId9">
            <a:alphaModFix/>
          </a:blip>
          <a:stretch>
            <a:fillRect/>
          </a:stretch>
        </p:blipFill>
        <p:spPr>
          <a:xfrm>
            <a:off x="5174076" y="1108861"/>
            <a:ext cx="248100" cy="221972"/>
          </a:xfrm>
          <a:prstGeom prst="rect">
            <a:avLst/>
          </a:prstGeom>
          <a:noFill/>
          <a:ln>
            <a:noFill/>
          </a:ln>
        </p:spPr>
      </p:pic>
      <p:sp>
        <p:nvSpPr>
          <p:cNvPr id="391" name="Google Shape;391;p32"/>
          <p:cNvSpPr/>
          <p:nvPr/>
        </p:nvSpPr>
        <p:spPr>
          <a:xfrm>
            <a:off x="871400" y="2751025"/>
            <a:ext cx="7813200" cy="1800300"/>
          </a:xfrm>
          <a:prstGeom prst="roundRect">
            <a:avLst>
              <a:gd fmla="val 2910" name="adj"/>
            </a:avLst>
          </a:prstGeom>
          <a:solidFill>
            <a:srgbClr val="FFFFFF">
              <a:alpha val="78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2"/>
          <p:cNvSpPr/>
          <p:nvPr/>
        </p:nvSpPr>
        <p:spPr>
          <a:xfrm>
            <a:off x="942350" y="3120050"/>
            <a:ext cx="1130100" cy="248100"/>
          </a:xfrm>
          <a:prstGeom prst="chevron">
            <a:avLst>
              <a:gd fmla="val 50000" name="adj"/>
            </a:avLst>
          </a:prstGeom>
          <a:solidFill>
            <a:srgbClr val="C9DAF8"/>
          </a:solid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00">
                <a:solidFill>
                  <a:srgbClr val="1C4587"/>
                </a:solidFill>
                <a:latin typeface="Inter"/>
                <a:ea typeface="Inter"/>
                <a:cs typeface="Inter"/>
                <a:sym typeface="Inter"/>
              </a:rPr>
              <a:t>Purchase</a:t>
            </a:r>
            <a:endParaRPr b="1" sz="700">
              <a:solidFill>
                <a:srgbClr val="1C4587"/>
              </a:solidFill>
              <a:latin typeface="Inter"/>
              <a:ea typeface="Inter"/>
              <a:cs typeface="Inter"/>
              <a:sym typeface="Inter"/>
            </a:endParaRPr>
          </a:p>
        </p:txBody>
      </p:sp>
      <p:sp>
        <p:nvSpPr>
          <p:cNvPr id="393" name="Google Shape;393;p32"/>
          <p:cNvSpPr/>
          <p:nvPr/>
        </p:nvSpPr>
        <p:spPr>
          <a:xfrm>
            <a:off x="1010800" y="4025800"/>
            <a:ext cx="1263000" cy="368700"/>
          </a:xfrm>
          <a:prstGeom prst="round2DiagRect">
            <a:avLst>
              <a:gd fmla="val 16667" name="adj1"/>
              <a:gd fmla="val 0" name="adj2"/>
            </a:avLst>
          </a:prstGeom>
          <a:solidFill>
            <a:srgbClr val="D9D2E9"/>
          </a:solidFill>
          <a:ln cap="flat" cmpd="sng" w="19050">
            <a:solidFill>
              <a:srgbClr val="351C75"/>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GB" sz="700" u="sng">
                <a:solidFill>
                  <a:srgbClr val="351C75"/>
                </a:solidFill>
                <a:latin typeface="Inter Light"/>
                <a:ea typeface="Inter Light"/>
                <a:cs typeface="Inter Light"/>
                <a:sym typeface="Inter Light"/>
              </a:rPr>
              <a:t>Inventory management</a:t>
            </a:r>
            <a:endParaRPr i="1" sz="700" u="sng">
              <a:solidFill>
                <a:srgbClr val="351C75"/>
              </a:solidFill>
              <a:latin typeface="Inter Light"/>
              <a:ea typeface="Inter Light"/>
              <a:cs typeface="Inter Light"/>
              <a:sym typeface="Inter Light"/>
            </a:endParaRPr>
          </a:p>
        </p:txBody>
      </p:sp>
      <p:sp>
        <p:nvSpPr>
          <p:cNvPr id="394" name="Google Shape;394;p32"/>
          <p:cNvSpPr/>
          <p:nvPr/>
        </p:nvSpPr>
        <p:spPr>
          <a:xfrm>
            <a:off x="2875175" y="2354938"/>
            <a:ext cx="8574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sp>
        <p:nvSpPr>
          <p:cNvPr id="344" name="Google Shape;344;p32"/>
          <p:cNvSpPr/>
          <p:nvPr/>
        </p:nvSpPr>
        <p:spPr>
          <a:xfrm>
            <a:off x="2862837" y="1781073"/>
            <a:ext cx="8574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100">
                <a:solidFill>
                  <a:srgbClr val="36A987"/>
                </a:solidFill>
                <a:latin typeface="Inter Light"/>
                <a:ea typeface="Inter Light"/>
                <a:cs typeface="Inter Light"/>
                <a:sym typeface="Inter Light"/>
              </a:rPr>
              <a:t>  </a:t>
            </a:r>
            <a:endParaRPr sz="1100">
              <a:solidFill>
                <a:srgbClr val="36A987"/>
              </a:solidFill>
              <a:latin typeface="Inter Light"/>
              <a:ea typeface="Inter Light"/>
              <a:cs typeface="Inter Light"/>
              <a:sym typeface="Inter Light"/>
            </a:endParaRPr>
          </a:p>
          <a:p>
            <a:pPr indent="0" lvl="0" marL="0" rtl="0" algn="ctr">
              <a:spcBef>
                <a:spcPts val="0"/>
              </a:spcBef>
              <a:spcAft>
                <a:spcPts val="0"/>
              </a:spcAft>
              <a:buClr>
                <a:schemeClr val="dk1"/>
              </a:buClr>
              <a:buSzPts val="1100"/>
              <a:buFont typeface="Arial"/>
              <a:buNone/>
            </a:pPr>
            <a:r>
              <a:rPr lang="en-GB" sz="1100">
                <a:solidFill>
                  <a:srgbClr val="36A987"/>
                </a:solidFill>
                <a:latin typeface="Inter Light"/>
                <a:ea typeface="Inter Light"/>
                <a:cs typeface="Inter Light"/>
                <a:sym typeface="Inter Light"/>
              </a:rPr>
              <a:t>Production</a:t>
            </a:r>
            <a:endParaRPr sz="1100">
              <a:solidFill>
                <a:srgbClr val="36A987"/>
              </a:solidFill>
              <a:latin typeface="Inter Light"/>
              <a:ea typeface="Inter Light"/>
              <a:cs typeface="Inter Light"/>
              <a:sym typeface="Inter Light"/>
            </a:endParaRPr>
          </a:p>
        </p:txBody>
      </p:sp>
      <p:pic>
        <p:nvPicPr>
          <p:cNvPr id="395" name="Google Shape;395;p32"/>
          <p:cNvPicPr preferRelativeResize="0"/>
          <p:nvPr/>
        </p:nvPicPr>
        <p:blipFill>
          <a:blip r:embed="rId10">
            <a:alphaModFix/>
          </a:blip>
          <a:stretch>
            <a:fillRect/>
          </a:stretch>
        </p:blipFill>
        <p:spPr>
          <a:xfrm>
            <a:off x="3160900" y="1829974"/>
            <a:ext cx="261300" cy="297269"/>
          </a:xfrm>
          <a:prstGeom prst="rect">
            <a:avLst/>
          </a:prstGeom>
          <a:noFill/>
          <a:ln>
            <a:noFill/>
          </a:ln>
        </p:spPr>
      </p:pic>
      <p:sp>
        <p:nvSpPr>
          <p:cNvPr id="346" name="Google Shape;346;p32"/>
          <p:cNvSpPr/>
          <p:nvPr/>
        </p:nvSpPr>
        <p:spPr>
          <a:xfrm>
            <a:off x="4987088" y="1781275"/>
            <a:ext cx="6480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Sales</a:t>
            </a:r>
            <a:endParaRPr sz="1100">
              <a:solidFill>
                <a:srgbClr val="36A987"/>
              </a:solidFill>
              <a:latin typeface="Inter Light"/>
              <a:ea typeface="Inter Light"/>
              <a:cs typeface="Inter Light"/>
              <a:sym typeface="Inter Light"/>
            </a:endParaRPr>
          </a:p>
        </p:txBody>
      </p:sp>
      <p:sp>
        <p:nvSpPr>
          <p:cNvPr id="396" name="Google Shape;396;p32"/>
          <p:cNvSpPr/>
          <p:nvPr/>
        </p:nvSpPr>
        <p:spPr>
          <a:xfrm>
            <a:off x="4993775" y="2353550"/>
            <a:ext cx="648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397" name="Google Shape;397;p32"/>
          <p:cNvPicPr preferRelativeResize="0"/>
          <p:nvPr/>
        </p:nvPicPr>
        <p:blipFill>
          <a:blip r:embed="rId11">
            <a:alphaModFix/>
          </a:blip>
          <a:stretch>
            <a:fillRect/>
          </a:stretch>
        </p:blipFill>
        <p:spPr>
          <a:xfrm>
            <a:off x="5149642" y="1841827"/>
            <a:ext cx="248100" cy="217503"/>
          </a:xfrm>
          <a:prstGeom prst="rect">
            <a:avLst/>
          </a:prstGeom>
          <a:noFill/>
          <a:ln>
            <a:noFill/>
          </a:ln>
        </p:spPr>
      </p:pic>
      <p:pic>
        <p:nvPicPr>
          <p:cNvPr id="398" name="Google Shape;398;p32"/>
          <p:cNvPicPr preferRelativeResize="0"/>
          <p:nvPr/>
        </p:nvPicPr>
        <p:blipFill>
          <a:blip r:embed="rId12">
            <a:alphaModFix/>
          </a:blip>
          <a:stretch>
            <a:fillRect/>
          </a:stretch>
        </p:blipFill>
        <p:spPr>
          <a:xfrm>
            <a:off x="5356548" y="1815421"/>
            <a:ext cx="146800" cy="146800"/>
          </a:xfrm>
          <a:prstGeom prst="rect">
            <a:avLst/>
          </a:prstGeom>
          <a:noFill/>
          <a:ln>
            <a:noFill/>
          </a:ln>
        </p:spPr>
      </p:pic>
      <p:sp>
        <p:nvSpPr>
          <p:cNvPr id="343" name="Google Shape;343;p32"/>
          <p:cNvSpPr/>
          <p:nvPr/>
        </p:nvSpPr>
        <p:spPr>
          <a:xfrm>
            <a:off x="1198775" y="1779970"/>
            <a:ext cx="702000" cy="536400"/>
          </a:xfrm>
          <a:prstGeom prst="roundRect">
            <a:avLst>
              <a:gd fmla="val 16667" name="adj"/>
            </a:avLst>
          </a:prstGeom>
          <a:noFill/>
          <a:ln cap="flat" cmpd="sng" w="19050">
            <a:solidFill>
              <a:srgbClr val="36A987"/>
            </a:solidFill>
            <a:prstDash val="solid"/>
            <a:round/>
            <a:headEnd len="sm" w="sm" type="none"/>
            <a:tailEnd len="sm" w="sm" type="none"/>
          </a:ln>
        </p:spPr>
        <p:txBody>
          <a:bodyPr anchorCtr="0" anchor="b" bIns="0" lIns="0" spcFirstLastPara="1" rIns="0" wrap="square" tIns="91425">
            <a:noAutofit/>
          </a:bodyPr>
          <a:lstStyle/>
          <a:p>
            <a:pPr indent="0" lvl="0" marL="0" rtl="0" algn="l">
              <a:spcBef>
                <a:spcPts val="0"/>
              </a:spcBef>
              <a:spcAft>
                <a:spcPts val="0"/>
              </a:spcAft>
              <a:buNone/>
            </a:pPr>
            <a:r>
              <a:rPr lang="en-GB" sz="1200">
                <a:solidFill>
                  <a:srgbClr val="36A987"/>
                </a:solidFill>
                <a:latin typeface="Inter Light"/>
                <a:ea typeface="Inter Light"/>
                <a:cs typeface="Inter Light"/>
                <a:sym typeface="Inter Light"/>
              </a:rPr>
              <a:t>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t/>
            </a:r>
            <a:endParaRPr sz="1200">
              <a:solidFill>
                <a:srgbClr val="36A987"/>
              </a:solidFill>
              <a:latin typeface="Inter Light"/>
              <a:ea typeface="Inter Light"/>
              <a:cs typeface="Inter Light"/>
              <a:sym typeface="Inter Light"/>
            </a:endParaRPr>
          </a:p>
          <a:p>
            <a:pPr indent="0" lvl="0" marL="0" rtl="0" algn="ctr">
              <a:spcBef>
                <a:spcPts val="0"/>
              </a:spcBef>
              <a:spcAft>
                <a:spcPts val="0"/>
              </a:spcAft>
              <a:buNone/>
            </a:pPr>
            <a:r>
              <a:rPr lang="en-GB" sz="1100">
                <a:solidFill>
                  <a:srgbClr val="36A987"/>
                </a:solidFill>
                <a:latin typeface="Inter Light"/>
                <a:ea typeface="Inter Light"/>
                <a:cs typeface="Inter Light"/>
                <a:sym typeface="Inter Light"/>
              </a:rPr>
              <a:t>Supply</a:t>
            </a:r>
            <a:endParaRPr sz="1100">
              <a:solidFill>
                <a:srgbClr val="36A987"/>
              </a:solidFill>
              <a:latin typeface="Inter Light"/>
              <a:ea typeface="Inter Light"/>
              <a:cs typeface="Inter Light"/>
              <a:sym typeface="Inter Light"/>
            </a:endParaRPr>
          </a:p>
        </p:txBody>
      </p:sp>
      <p:sp>
        <p:nvSpPr>
          <p:cNvPr id="399" name="Google Shape;399;p32"/>
          <p:cNvSpPr/>
          <p:nvPr/>
        </p:nvSpPr>
        <p:spPr>
          <a:xfrm>
            <a:off x="1180775" y="2352869"/>
            <a:ext cx="738000" cy="278100"/>
          </a:xfrm>
          <a:prstGeom prst="roundRect">
            <a:avLst>
              <a:gd fmla="val 16667" name="adj"/>
            </a:avLst>
          </a:prstGeom>
          <a:solidFill>
            <a:srgbClr val="FF9652"/>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i="1" sz="500">
              <a:solidFill>
                <a:schemeClr val="lt1"/>
              </a:solidFill>
              <a:latin typeface="Inter"/>
              <a:ea typeface="Inter"/>
              <a:cs typeface="Inter"/>
              <a:sym typeface="Inter"/>
            </a:endParaRPr>
          </a:p>
        </p:txBody>
      </p:sp>
      <p:pic>
        <p:nvPicPr>
          <p:cNvPr id="400" name="Google Shape;400;p32"/>
          <p:cNvPicPr preferRelativeResize="0"/>
          <p:nvPr/>
        </p:nvPicPr>
        <p:blipFill>
          <a:blip r:embed="rId13">
            <a:alphaModFix/>
          </a:blip>
          <a:stretch>
            <a:fillRect/>
          </a:stretch>
        </p:blipFill>
        <p:spPr>
          <a:xfrm>
            <a:off x="1399550" y="1820345"/>
            <a:ext cx="297850" cy="297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A06969"/>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